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4"/>
  </p:sldMasterIdLst>
  <p:sldIdLst>
    <p:sldId id="261" r:id="rId5"/>
    <p:sldId id="263" r:id="rId6"/>
    <p:sldId id="265" r:id="rId7"/>
    <p:sldId id="262" r:id="rId8"/>
    <p:sldId id="282" r:id="rId9"/>
    <p:sldId id="283" r:id="rId10"/>
    <p:sldId id="278" r:id="rId11"/>
    <p:sldId id="279" r:id="rId12"/>
    <p:sldId id="280" r:id="rId13"/>
    <p:sldId id="284" r:id="rId14"/>
    <p:sldId id="275" r:id="rId15"/>
    <p:sldId id="270" r:id="rId16"/>
    <p:sldId id="267" r:id="rId17"/>
    <p:sldId id="285" r:id="rId18"/>
    <p:sldId id="286" r:id="rId19"/>
    <p:sldId id="28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BC4FFF"/>
    <a:srgbClr val="B66DE3"/>
    <a:srgbClr val="8518A1"/>
    <a:srgbClr val="82F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-72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734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066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818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895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269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550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42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640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463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378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564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303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svg"/><Relationship Id="rId5" Type="http://schemas.openxmlformats.org/officeDocument/2006/relationships/image" Target="../media/image38.png"/><Relationship Id="rId4" Type="http://schemas.openxmlformats.org/officeDocument/2006/relationships/image" Target="../media/image4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svg"/><Relationship Id="rId5" Type="http://schemas.openxmlformats.org/officeDocument/2006/relationships/image" Target="../media/image41.png"/><Relationship Id="rId4" Type="http://schemas.openxmlformats.org/officeDocument/2006/relationships/image" Target="../media/image50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UYNKH3ZwE70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sv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6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0" Type="http://schemas.openxmlformats.org/officeDocument/2006/relationships/image" Target="../media/image34.sv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0764B399-ADE6-4DC5-AE9E-5D0F7B298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120000">
            <a:off x="751609" y="269875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00B0F0"/>
                </a:solidFill>
                <a:ea typeface="+mj-lt"/>
                <a:cs typeface="+mj-lt"/>
              </a:rPr>
              <a:t>  </a:t>
            </a:r>
            <a:r>
              <a:rPr lang="en-US">
                <a:solidFill>
                  <a:schemeClr val="bg1"/>
                </a:solidFill>
                <a:ea typeface="+mj-lt"/>
                <a:cs typeface="+mj-lt"/>
              </a:rPr>
              <a:t>   </a:t>
            </a:r>
            <a:r>
              <a:rPr lang="en-US">
                <a:solidFill>
                  <a:schemeClr val="bg1"/>
                </a:solidFill>
                <a:latin typeface="Georgia Pro Black"/>
                <a:ea typeface="+mj-lt"/>
                <a:cs typeface="+mj-lt"/>
              </a:rPr>
              <a:t>OШ "1300 </a:t>
            </a:r>
            <a:r>
              <a:rPr lang="en-US" err="1">
                <a:solidFill>
                  <a:schemeClr val="bg1"/>
                </a:solidFill>
                <a:latin typeface="Georgia Pro Black"/>
                <a:ea typeface="+mj-lt"/>
                <a:cs typeface="+mj-lt"/>
              </a:rPr>
              <a:t>каплара</a:t>
            </a:r>
            <a:r>
              <a:rPr lang="en-US">
                <a:solidFill>
                  <a:schemeClr val="bg1"/>
                </a:solidFill>
                <a:latin typeface="Georgia Pro Black"/>
                <a:ea typeface="+mj-lt"/>
                <a:cs typeface="+mj-lt"/>
              </a:rPr>
              <a:t>"</a:t>
            </a:r>
            <a:r>
              <a:rPr lang="en-US">
                <a:latin typeface="Georgia Pro Black"/>
                <a:ea typeface="+mj-lt"/>
                <a:cs typeface="+mj-lt"/>
              </a:rPr>
              <a:t/>
            </a:r>
            <a:br>
              <a:rPr lang="en-US">
                <a:latin typeface="Georgia Pro Black"/>
                <a:ea typeface="+mj-lt"/>
                <a:cs typeface="+mj-lt"/>
              </a:rPr>
            </a:br>
            <a:r>
              <a:rPr lang="en-US">
                <a:solidFill>
                  <a:schemeClr val="bg1"/>
                </a:solidFill>
                <a:latin typeface="Georgia Pro Black"/>
                <a:ea typeface="+mj-lt"/>
                <a:cs typeface="+mj-lt"/>
              </a:rPr>
              <a:t>                                       </a:t>
            </a:r>
            <a:r>
              <a:rPr lang="en-US" err="1">
                <a:solidFill>
                  <a:schemeClr val="bg1"/>
                </a:solidFill>
                <a:latin typeface="Georgia Pro Black"/>
                <a:ea typeface="+mj-lt"/>
                <a:cs typeface="+mj-lt"/>
              </a:rPr>
              <a:t>Београд</a:t>
            </a:r>
            <a:endParaRPr lang="sr-Latn-RS">
              <a:solidFill>
                <a:schemeClr val="bg1"/>
              </a:solidFill>
              <a:latin typeface="Georgia Pro Black"/>
              <a:cs typeface="Calibri Light" panose="020F0302020204030204"/>
            </a:endParaRPr>
          </a:p>
        </p:txBody>
      </p:sp>
      <p:pic>
        <p:nvPicPr>
          <p:cNvPr id="5" name="Slika 5">
            <a:extLst>
              <a:ext uri="{FF2B5EF4-FFF2-40B4-BE49-F238E27FC236}">
                <a16:creationId xmlns:a16="http://schemas.microsoft.com/office/drawing/2014/main" xmlns="" id="{2D439175-E50A-4D0C-8341-7D6DDA99CF4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-120000">
            <a:off x="958574" y="1796691"/>
            <a:ext cx="5271797" cy="3527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Slika 5">
            <a:extLst>
              <a:ext uri="{FF2B5EF4-FFF2-40B4-BE49-F238E27FC236}">
                <a16:creationId xmlns:a16="http://schemas.microsoft.com/office/drawing/2014/main" xmlns="" id="{D9A547FA-CDC9-41FC-971F-7D177A6C4DF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360000">
            <a:off x="6464066" y="2164277"/>
            <a:ext cx="4649788" cy="3489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54232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A3F81F-36C9-4260-967F-45FA5563E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120000">
            <a:off x="851065" y="365039"/>
            <a:ext cx="10483851" cy="698501"/>
          </a:xfrm>
        </p:spPr>
        <p:txBody>
          <a:bodyPr/>
          <a:lstStyle/>
          <a:p>
            <a:r>
              <a:rPr lang="en-GB" sz="2800" err="1">
                <a:solidFill>
                  <a:schemeClr val="accent2">
                    <a:lumMod val="75000"/>
                  </a:schemeClr>
                </a:solidFill>
                <a:cs typeface="Calibri Light"/>
              </a:rPr>
              <a:t>Екстеријер</a:t>
            </a:r>
            <a:endParaRPr lang="en-GB" sz="2800" err="1">
              <a:cs typeface="Calibri Light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CC4393DD-1F6E-4B4A-A27B-4DC78A2C93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40000">
            <a:off x="8168916" y="811890"/>
            <a:ext cx="2878843" cy="2159864"/>
          </a:xfrm>
        </p:spPr>
      </p:pic>
      <p:pic>
        <p:nvPicPr>
          <p:cNvPr id="3" name="Picture 4" descr="A picture containing building, outdoor, apartment building&#10;&#10;Description automatically generated">
            <a:extLst>
              <a:ext uri="{FF2B5EF4-FFF2-40B4-BE49-F238E27FC236}">
                <a16:creationId xmlns:a16="http://schemas.microsoft.com/office/drawing/2014/main" xmlns="" id="{F66E5DB0-8212-4D6B-B7C3-F2D80AD5FF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" t="82" r="1185" b="101"/>
          <a:stretch/>
        </p:blipFill>
        <p:spPr>
          <a:xfrm rot="21480000">
            <a:off x="4663389" y="440458"/>
            <a:ext cx="3216845" cy="2424054"/>
          </a:xfrm>
          <a:prstGeom prst="rect">
            <a:avLst/>
          </a:prstGeom>
        </p:spPr>
      </p:pic>
      <p:pic>
        <p:nvPicPr>
          <p:cNvPr id="6" name="Picture 6" descr="A picture containing outdoor, building&#10;&#10;Description automatically generated">
            <a:extLst>
              <a:ext uri="{FF2B5EF4-FFF2-40B4-BE49-F238E27FC236}">
                <a16:creationId xmlns:a16="http://schemas.microsoft.com/office/drawing/2014/main" xmlns="" id="{5D3ABD63-621A-479E-B6DD-2FA9F79D14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30" t="100" r="1491" b="64"/>
          <a:stretch/>
        </p:blipFill>
        <p:spPr>
          <a:xfrm rot="21240000">
            <a:off x="1613896" y="1022297"/>
            <a:ext cx="2773509" cy="2108183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7A0BF964-AF68-4E71-BA9E-9243B173C8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389" t="-359" r="497" b="1461"/>
          <a:stretch/>
        </p:blipFill>
        <p:spPr>
          <a:xfrm rot="21480000">
            <a:off x="1879889" y="3613494"/>
            <a:ext cx="2740221" cy="20789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0977B25-43E9-4CA7-90AC-7AAF57E22D48}"/>
              </a:ext>
            </a:extLst>
          </p:cNvPr>
          <p:cNvSpPr txBox="1"/>
          <p:nvPr/>
        </p:nvSpPr>
        <p:spPr>
          <a:xfrm rot="21420000">
            <a:off x="2057400" y="566102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dirty="0" err="1">
                <a:solidFill>
                  <a:schemeClr val="accent2">
                    <a:lumMod val="75000"/>
                  </a:schemeClr>
                </a:solidFill>
                <a:cs typeface="Calibri"/>
              </a:rPr>
              <a:t>Предшколско</a:t>
            </a:r>
            <a:endParaRPr lang="en-GB" dirty="0">
              <a:cs typeface="Calibri"/>
            </a:endParaRP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xmlns="" id="{F04684EC-FC69-4435-84C1-74D0D7A23DB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-290" b="1141"/>
          <a:stretch/>
        </p:blipFill>
        <p:spPr>
          <a:xfrm>
            <a:off x="8374207" y="3376855"/>
            <a:ext cx="2743215" cy="2104527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xmlns="" id="{86DF93E8-001C-45B0-A276-50B86941665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445" r="-787" b="2023"/>
          <a:stretch/>
        </p:blipFill>
        <p:spPr>
          <a:xfrm>
            <a:off x="5470524" y="3070433"/>
            <a:ext cx="2036797" cy="2669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78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C7FE7EF2-ED3A-4988-ABEB-BA90B2217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420000">
            <a:off x="839788" y="200602"/>
            <a:ext cx="10515600" cy="1325563"/>
          </a:xfrm>
        </p:spPr>
        <p:txBody>
          <a:bodyPr/>
          <a:lstStyle/>
          <a:p>
            <a:pPr algn="ctr"/>
            <a:r>
              <a:rPr lang="sr-Latn-RS" dirty="0">
                <a:solidFill>
                  <a:schemeClr val="bg1"/>
                </a:solidFill>
              </a:rPr>
              <a:t> </a:t>
            </a:r>
            <a:r>
              <a:rPr lang="sr-Latn-RS" b="1" dirty="0">
                <a:solidFill>
                  <a:schemeClr val="accent2"/>
                </a:solidFill>
              </a:rPr>
              <a:t>О</a:t>
            </a:r>
            <a:r>
              <a:rPr lang="sr-Latn-RS" sz="4000" b="1" dirty="0">
                <a:solidFill>
                  <a:schemeClr val="accent2"/>
                </a:solidFill>
              </a:rPr>
              <a:t>богаћени једносменски рад </a:t>
            </a:r>
            <a:endParaRPr lang="sr-Latn-RS" sz="4000" b="1" dirty="0">
              <a:solidFill>
                <a:schemeClr val="accent2"/>
              </a:solidFill>
              <a:cs typeface="Calibri Light"/>
            </a:endParaRPr>
          </a:p>
          <a:p>
            <a:endParaRPr lang="sr-Latn-RS" dirty="0">
              <a:solidFill>
                <a:srgbClr val="82FC00"/>
              </a:solidFill>
              <a:cs typeface="Calibri Light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85C02928-E7BA-4F20-99CA-A1B58869F4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rot="21420000">
            <a:off x="897365" y="1317334"/>
            <a:ext cx="5166446" cy="1369434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b="0" dirty="0" err="1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Ове</a:t>
            </a:r>
            <a:r>
              <a:rPr lang="en-US" b="0" dirty="0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US" b="0" dirty="0" err="1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године</a:t>
            </a:r>
            <a:r>
              <a:rPr lang="en-US" b="0" dirty="0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US" b="0" dirty="0" err="1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наша</a:t>
            </a:r>
            <a:r>
              <a:rPr lang="en-US" b="0" dirty="0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US" b="0" dirty="0" err="1" smtClean="0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школ</a:t>
            </a:r>
            <a:r>
              <a:rPr lang="sr-Cyrl-RS" b="0" dirty="0" smtClean="0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а</a:t>
            </a:r>
            <a:r>
              <a:rPr lang="en-US" b="0" dirty="0" smtClean="0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US" b="0" dirty="0" err="1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је</a:t>
            </a:r>
            <a:r>
              <a:rPr lang="en-US" b="0" dirty="0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US" b="0" dirty="0" err="1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ушла</a:t>
            </a:r>
            <a:r>
              <a:rPr lang="en-US" b="0" dirty="0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у </a:t>
            </a:r>
            <a:r>
              <a:rPr lang="en-US" b="0" dirty="0" err="1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процес</a:t>
            </a:r>
            <a:r>
              <a:rPr lang="en-US" b="0" dirty="0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US" b="0" dirty="0" err="1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једносменског</a:t>
            </a:r>
            <a:r>
              <a:rPr lang="en-US" b="0" dirty="0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US" b="0" dirty="0" err="1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рада</a:t>
            </a:r>
            <a:r>
              <a:rPr lang="en-US" b="0" dirty="0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. </a:t>
            </a:r>
            <a:r>
              <a:rPr lang="en-US" b="0" dirty="0" err="1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Потпуно</a:t>
            </a:r>
            <a:r>
              <a:rPr lang="en-US" b="0" dirty="0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US" b="0" dirty="0" err="1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бесплатно</a:t>
            </a:r>
            <a:r>
              <a:rPr lang="en-US" b="0" dirty="0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US" b="0" dirty="0" err="1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нашим</a:t>
            </a:r>
            <a:r>
              <a:rPr lang="en-US" b="0" dirty="0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US" b="0" dirty="0" err="1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ученицима</a:t>
            </a:r>
            <a:r>
              <a:rPr lang="en-US" b="0" dirty="0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US" b="0" dirty="0" err="1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понуђен</a:t>
            </a:r>
            <a:r>
              <a:rPr lang="en-US" b="0" dirty="0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US" b="0" dirty="0" err="1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је</a:t>
            </a:r>
            <a:r>
              <a:rPr lang="en-US" b="0" dirty="0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US" b="0" dirty="0" err="1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разноврстан</a:t>
            </a:r>
            <a:r>
              <a:rPr lang="en-US" b="0" dirty="0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US" b="0" dirty="0" err="1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садржај</a:t>
            </a:r>
            <a:r>
              <a:rPr lang="en-US" b="0" dirty="0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. </a:t>
            </a:r>
            <a:endParaRPr lang="en-US" b="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14D3AEA-3516-492B-8B2C-2E3AC4BBE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 rot="21420000">
            <a:off x="961015" y="2903394"/>
            <a:ext cx="5157787" cy="368458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2000" dirty="0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У </a:t>
            </a:r>
            <a:r>
              <a:rPr lang="en-US" sz="2000" dirty="0" err="1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нашој</a:t>
            </a:r>
            <a:r>
              <a:rPr lang="en-US" sz="2000" dirty="0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школи</a:t>
            </a:r>
            <a:r>
              <a:rPr lang="en-US" sz="2000" dirty="0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се</a:t>
            </a:r>
            <a:r>
              <a:rPr lang="en-US" sz="2000" dirty="0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ове</a:t>
            </a:r>
            <a:r>
              <a:rPr lang="en-US" sz="2000" dirty="0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године</a:t>
            </a:r>
            <a:r>
              <a:rPr lang="en-US" sz="2000" dirty="0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одвијају</a:t>
            </a:r>
            <a:r>
              <a:rPr lang="en-US" sz="2000" dirty="0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активности</a:t>
            </a:r>
            <a:r>
              <a:rPr lang="en-US" sz="2000" dirty="0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под</a:t>
            </a:r>
            <a:r>
              <a:rPr lang="en-US" sz="2000" dirty="0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називом</a:t>
            </a:r>
            <a:r>
              <a:rPr lang="en-US" sz="2000" dirty="0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Обогаћени</a:t>
            </a:r>
            <a:r>
              <a:rPr lang="en-US" sz="2000" dirty="0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једносменски</a:t>
            </a:r>
            <a:r>
              <a:rPr lang="en-US" sz="2000" dirty="0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рад</a:t>
            </a:r>
            <a:r>
              <a:rPr lang="en-US" sz="2000" dirty="0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. </a:t>
            </a:r>
            <a:r>
              <a:rPr lang="en-US" sz="2000" dirty="0" err="1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Ученици</a:t>
            </a:r>
            <a:r>
              <a:rPr lang="en-US" sz="2000" dirty="0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петог</a:t>
            </a:r>
            <a:r>
              <a:rPr lang="en-US" sz="2000" dirty="0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и </a:t>
            </a:r>
            <a:r>
              <a:rPr lang="en-US" sz="2000" dirty="0" err="1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шестог</a:t>
            </a:r>
            <a:r>
              <a:rPr lang="en-US" sz="2000" dirty="0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разреда</a:t>
            </a:r>
            <a:r>
              <a:rPr lang="en-US" sz="2000" dirty="0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иду</a:t>
            </a:r>
            <a:r>
              <a:rPr lang="en-US" sz="2000" dirty="0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на</a:t>
            </a:r>
            <a:r>
              <a:rPr lang="en-US" sz="2000" dirty="0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часове</a:t>
            </a:r>
            <a:r>
              <a:rPr lang="en-US" sz="2000" dirty="0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драме</a:t>
            </a:r>
            <a:r>
              <a:rPr lang="en-US" sz="2000" dirty="0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немачког</a:t>
            </a:r>
            <a:r>
              <a:rPr lang="en-US" sz="2000" dirty="0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језика</a:t>
            </a:r>
            <a:r>
              <a:rPr lang="en-US" sz="2000" dirty="0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и </a:t>
            </a:r>
            <a:r>
              <a:rPr lang="en-US" sz="2000" dirty="0" err="1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атлетике</a:t>
            </a:r>
            <a:r>
              <a:rPr lang="en-US" sz="2000" dirty="0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. </a:t>
            </a:r>
            <a:endParaRPr lang="en-US" sz="20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en-US" sz="2000" dirty="0" err="1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Деца</a:t>
            </a:r>
            <a:r>
              <a:rPr lang="en-US" sz="2000" dirty="0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квалитетно</a:t>
            </a:r>
            <a:r>
              <a:rPr lang="en-US" sz="2000" dirty="0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проводе</a:t>
            </a:r>
            <a:r>
              <a:rPr lang="en-US" sz="2000" dirty="0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време</a:t>
            </a:r>
            <a:r>
              <a:rPr lang="en-US" sz="2000" dirty="0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у </a:t>
            </a:r>
            <a:r>
              <a:rPr lang="en-US" sz="2000" dirty="0" err="1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школи</a:t>
            </a:r>
            <a:r>
              <a:rPr lang="en-US" sz="2000" dirty="0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пре</a:t>
            </a:r>
            <a:r>
              <a:rPr lang="en-US" sz="2000" dirty="0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почетка</a:t>
            </a:r>
            <a:r>
              <a:rPr lang="en-US" sz="2000" dirty="0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наставе</a:t>
            </a:r>
            <a:r>
              <a:rPr lang="en-US" sz="2000" dirty="0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. </a:t>
            </a:r>
            <a:r>
              <a:rPr lang="en-US" sz="2000" dirty="0" err="1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Програме</a:t>
            </a:r>
            <a:r>
              <a:rPr lang="en-US" sz="2000" dirty="0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воде</a:t>
            </a:r>
            <a:r>
              <a:rPr lang="en-US" sz="2000" dirty="0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Драгана</a:t>
            </a:r>
            <a:r>
              <a:rPr lang="en-US" sz="2000" dirty="0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Рашуо</a:t>
            </a:r>
            <a:r>
              <a:rPr lang="en-US" sz="2000" dirty="0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Јасмина</a:t>
            </a:r>
            <a:r>
              <a:rPr lang="en-US" sz="2000" dirty="0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Николић</a:t>
            </a:r>
            <a:r>
              <a:rPr lang="en-US" sz="2000" dirty="0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и </a:t>
            </a:r>
            <a:r>
              <a:rPr lang="en-US" sz="2000" dirty="0" err="1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Татјана</a:t>
            </a:r>
            <a:r>
              <a:rPr lang="en-US" sz="2000" dirty="0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Станковић</a:t>
            </a:r>
            <a:r>
              <a:rPr lang="en-US" sz="2000" dirty="0">
                <a:solidFill>
                  <a:schemeClr val="accent2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.</a:t>
            </a:r>
            <a:endParaRPr lang="en-US" sz="20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E1853A70-C580-41D0-87CA-3BF4F963D8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 rot="21420000">
            <a:off x="6043974" y="944190"/>
            <a:ext cx="5191847" cy="1880321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en-US" b="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Ученици</a:t>
            </a:r>
            <a:r>
              <a:rPr lang="en-US" b="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b="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су</a:t>
            </a:r>
            <a:r>
              <a:rPr lang="en-US" b="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b="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могли</a:t>
            </a:r>
            <a:r>
              <a:rPr lang="en-US" b="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b="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да</a:t>
            </a:r>
            <a:r>
              <a:rPr lang="en-US" b="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b="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бирају</a:t>
            </a:r>
            <a:r>
              <a:rPr lang="en-US" b="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b="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између</a:t>
            </a:r>
            <a:r>
              <a:rPr lang="en-US" b="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b="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атлетике</a:t>
            </a:r>
            <a:r>
              <a:rPr lang="en-US" b="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en-US" b="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немачког</a:t>
            </a:r>
            <a:r>
              <a:rPr lang="en-US" b="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 и  </a:t>
            </a:r>
            <a:r>
              <a:rPr lang="en-US" b="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драмионице</a:t>
            </a:r>
            <a:r>
              <a:rPr lang="en-US" b="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en-US" b="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места</a:t>
            </a:r>
            <a:r>
              <a:rPr lang="en-US" b="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b="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где</a:t>
            </a:r>
            <a:r>
              <a:rPr lang="en-US" b="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b="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могу</a:t>
            </a:r>
            <a:r>
              <a:rPr lang="en-US" b="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b="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да</a:t>
            </a:r>
            <a:r>
              <a:rPr lang="en-US" b="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sr-Cyrl-RS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направе</a:t>
            </a:r>
            <a:r>
              <a:rPr lang="en-US" b="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b="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своје</a:t>
            </a:r>
            <a:r>
              <a:rPr lang="en-US" b="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b="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прве</a:t>
            </a:r>
            <a:r>
              <a:rPr lang="en-US" b="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b="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глумачке</a:t>
            </a:r>
            <a:r>
              <a:rPr lang="en-US" b="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b="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кораке</a:t>
            </a:r>
            <a:r>
              <a:rPr lang="en-US" b="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en-US" b="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да</a:t>
            </a:r>
            <a:r>
              <a:rPr lang="en-US" b="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b="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науче</a:t>
            </a:r>
            <a:r>
              <a:rPr lang="en-US" b="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b="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да</a:t>
            </a:r>
            <a:r>
              <a:rPr lang="en-US" b="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b="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изражајно</a:t>
            </a:r>
            <a:r>
              <a:rPr lang="en-US" b="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b="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рецитују</a:t>
            </a:r>
            <a:r>
              <a:rPr lang="en-US" b="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b="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или</a:t>
            </a:r>
            <a:r>
              <a:rPr lang="en-US" b="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b="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да</a:t>
            </a:r>
            <a:r>
              <a:rPr lang="en-US" b="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b="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добију</a:t>
            </a:r>
            <a:r>
              <a:rPr lang="en-US" b="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b="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подршку</a:t>
            </a:r>
            <a:r>
              <a:rPr lang="en-US" b="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 у </a:t>
            </a:r>
            <a:r>
              <a:rPr lang="en-US" b="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учењу</a:t>
            </a:r>
            <a:r>
              <a:rPr lang="en-US" b="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. </a:t>
            </a:r>
            <a:r>
              <a:rPr lang="en-US" b="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Ученици</a:t>
            </a:r>
            <a:r>
              <a:rPr lang="en-US" b="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b="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који</a:t>
            </a:r>
            <a:r>
              <a:rPr lang="en-US" b="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b="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учествују</a:t>
            </a:r>
            <a:r>
              <a:rPr lang="en-US" b="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b="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sr-Cyrl-RS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Драмионици</a:t>
            </a:r>
            <a:r>
              <a:rPr lang="en-US" b="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b="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снимили</a:t>
            </a:r>
            <a:r>
              <a:rPr lang="en-US" b="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b="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су</a:t>
            </a:r>
            <a:r>
              <a:rPr lang="en-US" b="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b="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неколико</a:t>
            </a:r>
            <a:r>
              <a:rPr lang="en-US" b="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b="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скечева</a:t>
            </a:r>
            <a:r>
              <a:rPr lang="en-US" b="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b="0" dirty="0">
              <a:solidFill>
                <a:schemeClr val="accent2"/>
              </a:solidFill>
              <a:latin typeface="Times New Roman" pitchFamily="18" charset="0"/>
              <a:ea typeface="+mn-lt"/>
              <a:cs typeface="Times New Roman" pitchFamily="18" charset="0"/>
            </a:endParaRPr>
          </a:p>
        </p:txBody>
      </p:sp>
      <p:pic>
        <p:nvPicPr>
          <p:cNvPr id="6" name="Picture 7" descr="A group of people running on a track&#10;&#10;Description automatically generated">
            <a:extLst>
              <a:ext uri="{FF2B5EF4-FFF2-40B4-BE49-F238E27FC236}">
                <a16:creationId xmlns:a16="http://schemas.microsoft.com/office/drawing/2014/main" xmlns="" id="{5559A597-4BA5-4E66-BFDA-7D86DC6B2B6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 rot="21480000">
            <a:off x="6152389" y="2678215"/>
            <a:ext cx="5183188" cy="2950181"/>
          </a:xfrm>
        </p:spPr>
      </p:pic>
      <p:pic>
        <p:nvPicPr>
          <p:cNvPr id="7" name="Graphic 5" descr="Hurdle with solid fill">
            <a:extLst>
              <a:ext uri="{FF2B5EF4-FFF2-40B4-BE49-F238E27FC236}">
                <a16:creationId xmlns:a16="http://schemas.microsoft.com/office/drawing/2014/main" xmlns="" id="{C6ABC044-C251-413F-B6EB-F9BB94951C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21360000">
            <a:off x="4962670" y="5201517"/>
            <a:ext cx="914400" cy="914400"/>
          </a:xfrm>
          <a:prstGeom prst="rect">
            <a:avLst/>
          </a:prstGeom>
        </p:spPr>
      </p:pic>
      <p:pic>
        <p:nvPicPr>
          <p:cNvPr id="12" name="Graphic 12" descr="Scribble outline">
            <a:extLst>
              <a:ext uri="{FF2B5EF4-FFF2-40B4-BE49-F238E27FC236}">
                <a16:creationId xmlns:a16="http://schemas.microsoft.com/office/drawing/2014/main" xmlns="" id="{390B8E64-EBF5-4A91-89B6-568BD5B78C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-600000">
            <a:off x="9797215" y="300900"/>
            <a:ext cx="620712" cy="57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86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F055B4-9D55-4DC0-A82D-EAA277254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480000">
            <a:off x="826704" y="365326"/>
            <a:ext cx="10515600" cy="666751"/>
          </a:xfrm>
        </p:spPr>
        <p:txBody>
          <a:bodyPr>
            <a:normAutofit fontScale="90000"/>
          </a:bodyPr>
          <a:lstStyle/>
          <a:p>
            <a:pPr algn="ctr"/>
            <a:r>
              <a:rPr lang="sr-Cyrl-RS" dirty="0" smtClean="0">
                <a:solidFill>
                  <a:srgbClr val="BC4FFF"/>
                </a:solidFill>
                <a:cs typeface="Calibri Light"/>
              </a:rPr>
              <a:t>             </a:t>
            </a:r>
            <a:r>
              <a:rPr lang="en-US" dirty="0" err="1" smtClean="0">
                <a:solidFill>
                  <a:srgbClr val="BC4FFF"/>
                </a:solidFill>
                <a:cs typeface="Calibri Light"/>
              </a:rPr>
              <a:t>Прославе</a:t>
            </a:r>
            <a:r>
              <a:rPr lang="en-US" dirty="0" smtClean="0">
                <a:solidFill>
                  <a:srgbClr val="BC4FFF"/>
                </a:solidFill>
                <a:cs typeface="Calibri Light"/>
              </a:rPr>
              <a:t> </a:t>
            </a:r>
            <a:r>
              <a:rPr lang="en-US" dirty="0">
                <a:solidFill>
                  <a:srgbClr val="BC4FFF"/>
                </a:solidFill>
                <a:cs typeface="Calibri Light"/>
              </a:rPr>
              <a:t>и </a:t>
            </a:r>
            <a:r>
              <a:rPr lang="en-US" dirty="0" err="1">
                <a:solidFill>
                  <a:srgbClr val="BC4FFF"/>
                </a:solidFill>
                <a:cs typeface="Calibri Light"/>
              </a:rPr>
              <a:t>догађаји</a:t>
            </a:r>
            <a:endParaRPr lang="en-US" dirty="0">
              <a:solidFill>
                <a:srgbClr val="BC4FFF"/>
              </a:solidFill>
              <a:cs typeface="Calibri Light"/>
            </a:endParaRPr>
          </a:p>
        </p:txBody>
      </p:sp>
      <p:pic>
        <p:nvPicPr>
          <p:cNvPr id="3" name="Picture 3" descr="A picture containing linedrawing&#10;&#10;Description automatically generated">
            <a:extLst>
              <a:ext uri="{FF2B5EF4-FFF2-40B4-BE49-F238E27FC236}">
                <a16:creationId xmlns:a16="http://schemas.microsoft.com/office/drawing/2014/main" xmlns="" id="{98162A9F-74D8-44C1-BEE6-403C64F206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1420000">
            <a:off x="859662" y="1113591"/>
            <a:ext cx="2848307" cy="50657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E787338-9610-43FE-B104-0D5677CE08AF}"/>
              </a:ext>
            </a:extLst>
          </p:cNvPr>
          <p:cNvSpPr txBox="1"/>
          <p:nvPr/>
        </p:nvSpPr>
        <p:spPr>
          <a:xfrm rot="21480000">
            <a:off x="3717421" y="1719644"/>
            <a:ext cx="7386636" cy="51398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400" b="1" dirty="0" err="1">
                <a:solidFill>
                  <a:srgbClr val="BC4FFF"/>
                </a:solidFill>
              </a:rPr>
              <a:t>Свети</a:t>
            </a:r>
            <a:r>
              <a:rPr lang="en-GB" sz="2400" b="1" dirty="0">
                <a:solidFill>
                  <a:srgbClr val="BC4FFF"/>
                </a:solidFill>
              </a:rPr>
              <a:t> </a:t>
            </a:r>
            <a:r>
              <a:rPr lang="en-GB" sz="2400" b="1" dirty="0" err="1">
                <a:solidFill>
                  <a:srgbClr val="BC4FFF"/>
                </a:solidFill>
              </a:rPr>
              <a:t>Сава</a:t>
            </a:r>
            <a:endParaRPr lang="en-US" sz="2400" b="1" dirty="0">
              <a:solidFill>
                <a:srgbClr val="BC4FFF"/>
              </a:solidFill>
              <a:cs typeface="Calibri"/>
            </a:endParaRPr>
          </a:p>
          <a:p>
            <a:pPr algn="ctr"/>
            <a:r>
              <a:rPr lang="en-GB" sz="2000" dirty="0" err="1">
                <a:solidFill>
                  <a:srgbClr val="BC4FFF"/>
                </a:solidFill>
                <a:ea typeface="+mn-lt"/>
                <a:cs typeface="+mn-lt"/>
              </a:rPr>
              <a:t>Школска</a:t>
            </a:r>
            <a:r>
              <a:rPr lang="en-GB" sz="2000" dirty="0">
                <a:solidFill>
                  <a:srgbClr val="BC4FFF"/>
                </a:solidFill>
                <a:ea typeface="+mn-lt"/>
                <a:cs typeface="+mn-lt"/>
              </a:rPr>
              <a:t> </a:t>
            </a:r>
            <a:r>
              <a:rPr lang="en-GB" sz="2000" dirty="0" err="1">
                <a:solidFill>
                  <a:srgbClr val="BC4FFF"/>
                </a:solidFill>
                <a:ea typeface="+mn-lt"/>
                <a:cs typeface="+mn-lt"/>
              </a:rPr>
              <a:t>слава</a:t>
            </a:r>
            <a:r>
              <a:rPr lang="en-GB" sz="2000" dirty="0">
                <a:solidFill>
                  <a:srgbClr val="BC4FFF"/>
                </a:solidFill>
                <a:ea typeface="+mn-lt"/>
                <a:cs typeface="+mn-lt"/>
              </a:rPr>
              <a:t> </a:t>
            </a:r>
            <a:r>
              <a:rPr lang="en-GB" sz="2000" dirty="0" err="1">
                <a:solidFill>
                  <a:srgbClr val="BC4FFF"/>
                </a:solidFill>
                <a:ea typeface="+mn-lt"/>
                <a:cs typeface="+mn-lt"/>
              </a:rPr>
              <a:t>Свети</a:t>
            </a:r>
            <a:r>
              <a:rPr lang="en-GB" sz="2000" dirty="0">
                <a:solidFill>
                  <a:srgbClr val="BC4FFF"/>
                </a:solidFill>
                <a:ea typeface="+mn-lt"/>
                <a:cs typeface="+mn-lt"/>
              </a:rPr>
              <a:t> </a:t>
            </a:r>
            <a:r>
              <a:rPr lang="en-GB" sz="2000" dirty="0" err="1">
                <a:solidFill>
                  <a:srgbClr val="BC4FFF"/>
                </a:solidFill>
                <a:ea typeface="+mn-lt"/>
                <a:cs typeface="+mn-lt"/>
              </a:rPr>
              <a:t>Сава</a:t>
            </a:r>
            <a:r>
              <a:rPr lang="en-GB" sz="2000" dirty="0">
                <a:solidFill>
                  <a:srgbClr val="BC4FFF"/>
                </a:solidFill>
                <a:ea typeface="+mn-lt"/>
                <a:cs typeface="+mn-lt"/>
              </a:rPr>
              <a:t> </a:t>
            </a:r>
            <a:r>
              <a:rPr lang="en-GB" sz="2000" dirty="0" err="1">
                <a:solidFill>
                  <a:srgbClr val="BC4FFF"/>
                </a:solidFill>
                <a:ea typeface="+mn-lt"/>
                <a:cs typeface="+mn-lt"/>
              </a:rPr>
              <a:t>ове</a:t>
            </a:r>
            <a:r>
              <a:rPr lang="en-GB" sz="2000" dirty="0">
                <a:solidFill>
                  <a:srgbClr val="BC4FFF"/>
                </a:solidFill>
                <a:ea typeface="+mn-lt"/>
                <a:cs typeface="+mn-lt"/>
              </a:rPr>
              <a:t> </a:t>
            </a:r>
            <a:r>
              <a:rPr lang="en-GB" sz="2000" dirty="0" err="1">
                <a:solidFill>
                  <a:srgbClr val="BC4FFF"/>
                </a:solidFill>
                <a:ea typeface="+mn-lt"/>
                <a:cs typeface="+mn-lt"/>
              </a:rPr>
              <a:t>године</a:t>
            </a:r>
            <a:r>
              <a:rPr lang="en-GB" sz="2000" dirty="0">
                <a:solidFill>
                  <a:srgbClr val="BC4FFF"/>
                </a:solidFill>
                <a:ea typeface="+mn-lt"/>
                <a:cs typeface="+mn-lt"/>
              </a:rPr>
              <a:t> </a:t>
            </a:r>
            <a:r>
              <a:rPr lang="en-GB" sz="2000" dirty="0" err="1">
                <a:solidFill>
                  <a:srgbClr val="BC4FFF"/>
                </a:solidFill>
                <a:ea typeface="+mn-lt"/>
                <a:cs typeface="+mn-lt"/>
              </a:rPr>
              <a:t>је</a:t>
            </a:r>
            <a:r>
              <a:rPr lang="en-GB" sz="2000" dirty="0">
                <a:solidFill>
                  <a:srgbClr val="BC4FFF"/>
                </a:solidFill>
                <a:ea typeface="+mn-lt"/>
                <a:cs typeface="+mn-lt"/>
              </a:rPr>
              <a:t> </a:t>
            </a:r>
            <a:r>
              <a:rPr lang="en-GB" sz="2000" dirty="0" err="1">
                <a:solidFill>
                  <a:srgbClr val="BC4FFF"/>
                </a:solidFill>
                <a:ea typeface="+mn-lt"/>
                <a:cs typeface="+mn-lt"/>
              </a:rPr>
              <a:t>бројним</a:t>
            </a:r>
            <a:r>
              <a:rPr lang="en-GB" sz="2000" dirty="0">
                <a:solidFill>
                  <a:srgbClr val="BC4FFF"/>
                </a:solidFill>
                <a:ea typeface="+mn-lt"/>
                <a:cs typeface="+mn-lt"/>
              </a:rPr>
              <a:t> </a:t>
            </a:r>
            <a:r>
              <a:rPr lang="en-GB" sz="2000" dirty="0" err="1">
                <a:solidFill>
                  <a:srgbClr val="BC4FFF"/>
                </a:solidFill>
                <a:ea typeface="+mn-lt"/>
                <a:cs typeface="+mn-lt"/>
              </a:rPr>
              <a:t>активностима</a:t>
            </a:r>
            <a:r>
              <a:rPr lang="en-GB" sz="2000" dirty="0">
                <a:solidFill>
                  <a:srgbClr val="BC4FFF"/>
                </a:solidFill>
                <a:ea typeface="+mn-lt"/>
                <a:cs typeface="+mn-lt"/>
              </a:rPr>
              <a:t> </a:t>
            </a:r>
            <a:r>
              <a:rPr lang="en-GB" sz="2000" dirty="0" err="1">
                <a:solidFill>
                  <a:srgbClr val="BC4FFF"/>
                </a:solidFill>
                <a:ea typeface="+mn-lt"/>
                <a:cs typeface="+mn-lt"/>
              </a:rPr>
              <a:t>обележена</a:t>
            </a:r>
            <a:r>
              <a:rPr lang="en-GB" sz="2000" dirty="0">
                <a:solidFill>
                  <a:srgbClr val="BC4FFF"/>
                </a:solidFill>
                <a:ea typeface="+mn-lt"/>
                <a:cs typeface="+mn-lt"/>
              </a:rPr>
              <a:t> у </a:t>
            </a:r>
            <a:r>
              <a:rPr lang="en-GB" sz="2000" dirty="0" err="1">
                <a:solidFill>
                  <a:srgbClr val="BC4FFF"/>
                </a:solidFill>
                <a:ea typeface="+mn-lt"/>
                <a:cs typeface="+mn-lt"/>
              </a:rPr>
              <a:t>оквиру</a:t>
            </a:r>
            <a:r>
              <a:rPr lang="en-GB" sz="2000" dirty="0">
                <a:solidFill>
                  <a:srgbClr val="BC4FFF"/>
                </a:solidFill>
                <a:ea typeface="+mn-lt"/>
                <a:cs typeface="+mn-lt"/>
              </a:rPr>
              <a:t> </a:t>
            </a:r>
            <a:r>
              <a:rPr lang="en-GB" sz="2000" dirty="0" err="1">
                <a:solidFill>
                  <a:srgbClr val="BC4FFF"/>
                </a:solidFill>
                <a:ea typeface="+mn-lt"/>
                <a:cs typeface="+mn-lt"/>
              </a:rPr>
              <a:t>сваког</a:t>
            </a:r>
            <a:r>
              <a:rPr lang="en-GB" sz="2000" dirty="0">
                <a:solidFill>
                  <a:srgbClr val="BC4FFF"/>
                </a:solidFill>
                <a:ea typeface="+mn-lt"/>
                <a:cs typeface="+mn-lt"/>
              </a:rPr>
              <a:t> </a:t>
            </a:r>
            <a:r>
              <a:rPr lang="en-GB" sz="2000" dirty="0" err="1">
                <a:solidFill>
                  <a:srgbClr val="BC4FFF"/>
                </a:solidFill>
                <a:ea typeface="+mn-lt"/>
                <a:cs typeface="+mn-lt"/>
              </a:rPr>
              <a:t>одељења</a:t>
            </a:r>
            <a:r>
              <a:rPr lang="en-GB" sz="2000" dirty="0">
                <a:solidFill>
                  <a:srgbClr val="BC4FFF"/>
                </a:solidFill>
                <a:ea typeface="+mn-lt"/>
                <a:cs typeface="+mn-lt"/>
              </a:rPr>
              <a:t>.</a:t>
            </a:r>
            <a:endParaRPr lang="en-GB" sz="2000" dirty="0">
              <a:solidFill>
                <a:srgbClr val="BC4FFF"/>
              </a:solidFill>
              <a:cs typeface="Calibri"/>
            </a:endParaRPr>
          </a:p>
          <a:p>
            <a:pPr algn="ctr"/>
            <a:r>
              <a:rPr lang="en-GB" sz="2400" b="1" dirty="0" err="1">
                <a:solidFill>
                  <a:srgbClr val="BC4FFF"/>
                </a:solidFill>
              </a:rPr>
              <a:t>Дан</a:t>
            </a:r>
            <a:r>
              <a:rPr lang="en-GB" sz="2400" b="1" dirty="0">
                <a:solidFill>
                  <a:srgbClr val="BC4FFF"/>
                </a:solidFill>
              </a:rPr>
              <a:t> </a:t>
            </a:r>
            <a:r>
              <a:rPr lang="en-GB" sz="2400" b="1" dirty="0" err="1">
                <a:solidFill>
                  <a:srgbClr val="BC4FFF"/>
                </a:solidFill>
              </a:rPr>
              <a:t>школе</a:t>
            </a:r>
            <a:endParaRPr lang="en-GB" sz="2400" b="1" dirty="0">
              <a:solidFill>
                <a:srgbClr val="BC4FFF"/>
              </a:solidFill>
              <a:cs typeface="Calibri"/>
            </a:endParaRPr>
          </a:p>
          <a:p>
            <a:pPr algn="ctr"/>
            <a:r>
              <a:rPr lang="en-GB" sz="2000" dirty="0" err="1">
                <a:solidFill>
                  <a:srgbClr val="BC4FFF"/>
                </a:solidFill>
                <a:ea typeface="+mn-lt"/>
                <a:cs typeface="+mn-lt"/>
              </a:rPr>
              <a:t>Наша</a:t>
            </a:r>
            <a:r>
              <a:rPr lang="en-GB" sz="2000" dirty="0">
                <a:solidFill>
                  <a:srgbClr val="BC4FFF"/>
                </a:solidFill>
                <a:ea typeface="+mn-lt"/>
                <a:cs typeface="+mn-lt"/>
              </a:rPr>
              <a:t> </a:t>
            </a:r>
            <a:r>
              <a:rPr lang="en-GB" sz="2000" dirty="0" err="1">
                <a:solidFill>
                  <a:srgbClr val="BC4FFF"/>
                </a:solidFill>
                <a:ea typeface="+mn-lt"/>
                <a:cs typeface="+mn-lt"/>
              </a:rPr>
              <a:t>школа</a:t>
            </a:r>
            <a:r>
              <a:rPr lang="en-GB" sz="2000" dirty="0">
                <a:solidFill>
                  <a:srgbClr val="BC4FFF"/>
                </a:solidFill>
                <a:ea typeface="+mn-lt"/>
                <a:cs typeface="+mn-lt"/>
              </a:rPr>
              <a:t> </a:t>
            </a:r>
            <a:r>
              <a:rPr lang="en-GB" sz="2000" dirty="0" err="1">
                <a:solidFill>
                  <a:srgbClr val="BC4FFF"/>
                </a:solidFill>
                <a:ea typeface="+mn-lt"/>
                <a:cs typeface="+mn-lt"/>
              </a:rPr>
              <a:t>поносно</a:t>
            </a:r>
            <a:r>
              <a:rPr lang="en-GB" sz="2000" dirty="0">
                <a:solidFill>
                  <a:srgbClr val="BC4FFF"/>
                </a:solidFill>
                <a:ea typeface="+mn-lt"/>
                <a:cs typeface="+mn-lt"/>
              </a:rPr>
              <a:t> </a:t>
            </a:r>
            <a:r>
              <a:rPr lang="en-GB" sz="2000" dirty="0" err="1">
                <a:solidFill>
                  <a:srgbClr val="BC4FFF"/>
                </a:solidFill>
                <a:ea typeface="+mn-lt"/>
                <a:cs typeface="+mn-lt"/>
              </a:rPr>
              <a:t>носи</a:t>
            </a:r>
            <a:r>
              <a:rPr lang="en-GB" sz="2000" dirty="0">
                <a:solidFill>
                  <a:srgbClr val="BC4FFF"/>
                </a:solidFill>
                <a:ea typeface="+mn-lt"/>
                <a:cs typeface="+mn-lt"/>
              </a:rPr>
              <a:t> </a:t>
            </a:r>
            <a:r>
              <a:rPr lang="en-GB" sz="2000" dirty="0" err="1">
                <a:solidFill>
                  <a:srgbClr val="BC4FFF"/>
                </a:solidFill>
                <a:ea typeface="+mn-lt"/>
                <a:cs typeface="+mn-lt"/>
              </a:rPr>
              <a:t>име</a:t>
            </a:r>
            <a:r>
              <a:rPr lang="en-GB" sz="2000" dirty="0">
                <a:solidFill>
                  <a:srgbClr val="BC4FFF"/>
                </a:solidFill>
                <a:ea typeface="+mn-lt"/>
                <a:cs typeface="+mn-lt"/>
              </a:rPr>
              <a:t> </a:t>
            </a:r>
            <a:r>
              <a:rPr lang="en-GB" sz="2000" dirty="0" err="1">
                <a:solidFill>
                  <a:srgbClr val="BC4FFF"/>
                </a:solidFill>
                <a:ea typeface="+mn-lt"/>
                <a:cs typeface="+mn-lt"/>
              </a:rPr>
              <a:t>по</a:t>
            </a:r>
            <a:r>
              <a:rPr lang="en-GB" sz="2000" dirty="0">
                <a:solidFill>
                  <a:srgbClr val="BC4FFF"/>
                </a:solidFill>
                <a:ea typeface="+mn-lt"/>
                <a:cs typeface="+mn-lt"/>
              </a:rPr>
              <a:t> </a:t>
            </a:r>
            <a:r>
              <a:rPr lang="en-GB" sz="2000" dirty="0" err="1">
                <a:solidFill>
                  <a:srgbClr val="BC4FFF"/>
                </a:solidFill>
                <a:ea typeface="+mn-lt"/>
                <a:cs typeface="+mn-lt"/>
              </a:rPr>
              <a:t>храбрим</a:t>
            </a:r>
            <a:r>
              <a:rPr lang="en-GB" sz="2000" dirty="0">
                <a:solidFill>
                  <a:srgbClr val="BC4FFF"/>
                </a:solidFill>
                <a:ea typeface="+mn-lt"/>
                <a:cs typeface="+mn-lt"/>
              </a:rPr>
              <a:t> и </a:t>
            </a:r>
            <a:r>
              <a:rPr lang="en-GB" sz="2000" dirty="0" err="1">
                <a:solidFill>
                  <a:srgbClr val="BC4FFF"/>
                </a:solidFill>
                <a:ea typeface="+mn-lt"/>
                <a:cs typeface="+mn-lt"/>
              </a:rPr>
              <a:t>одважним</a:t>
            </a:r>
            <a:r>
              <a:rPr lang="en-GB" sz="2000" dirty="0">
                <a:solidFill>
                  <a:srgbClr val="BC4FFF"/>
                </a:solidFill>
                <a:ea typeface="+mn-lt"/>
                <a:cs typeface="+mn-lt"/>
              </a:rPr>
              <a:t> </a:t>
            </a:r>
            <a:r>
              <a:rPr lang="en-GB" sz="2000" dirty="0" err="1">
                <a:solidFill>
                  <a:srgbClr val="BC4FFF"/>
                </a:solidFill>
                <a:ea typeface="+mn-lt"/>
                <a:cs typeface="+mn-lt"/>
              </a:rPr>
              <a:t>младићима</a:t>
            </a:r>
            <a:r>
              <a:rPr lang="en-GB" sz="2000" dirty="0">
                <a:solidFill>
                  <a:srgbClr val="BC4FFF"/>
                </a:solidFill>
                <a:ea typeface="+mn-lt"/>
                <a:cs typeface="+mn-lt"/>
              </a:rPr>
              <a:t>, </a:t>
            </a:r>
            <a:r>
              <a:rPr lang="en-GB" sz="2000" dirty="0" err="1">
                <a:solidFill>
                  <a:srgbClr val="BC4FFF"/>
                </a:solidFill>
                <a:ea typeface="+mn-lt"/>
                <a:cs typeface="+mn-lt"/>
              </a:rPr>
              <a:t>који</a:t>
            </a:r>
            <a:r>
              <a:rPr lang="en-GB" sz="2000" dirty="0">
                <a:solidFill>
                  <a:srgbClr val="BC4FFF"/>
                </a:solidFill>
                <a:ea typeface="+mn-lt"/>
                <a:cs typeface="+mn-lt"/>
              </a:rPr>
              <a:t> </a:t>
            </a:r>
            <a:r>
              <a:rPr lang="en-GB" sz="2000" dirty="0" err="1">
                <a:solidFill>
                  <a:srgbClr val="BC4FFF"/>
                </a:solidFill>
                <a:ea typeface="+mn-lt"/>
                <a:cs typeface="+mn-lt"/>
              </a:rPr>
              <a:t>су</a:t>
            </a:r>
            <a:r>
              <a:rPr lang="en-GB" sz="2000" dirty="0">
                <a:solidFill>
                  <a:srgbClr val="BC4FFF"/>
                </a:solidFill>
                <a:ea typeface="+mn-lt"/>
                <a:cs typeface="+mn-lt"/>
              </a:rPr>
              <a:t> </a:t>
            </a:r>
            <a:r>
              <a:rPr lang="en-GB" sz="2000" dirty="0" err="1">
                <a:solidFill>
                  <a:srgbClr val="BC4FFF"/>
                </a:solidFill>
                <a:ea typeface="+mn-lt"/>
                <a:cs typeface="+mn-lt"/>
              </a:rPr>
              <a:t>младост</a:t>
            </a:r>
            <a:r>
              <a:rPr lang="en-GB" sz="2000" dirty="0">
                <a:solidFill>
                  <a:srgbClr val="BC4FFF"/>
                </a:solidFill>
                <a:ea typeface="+mn-lt"/>
                <a:cs typeface="+mn-lt"/>
              </a:rPr>
              <a:t> и </a:t>
            </a:r>
            <a:r>
              <a:rPr lang="en-GB" sz="2000" dirty="0" err="1">
                <a:solidFill>
                  <a:srgbClr val="BC4FFF"/>
                </a:solidFill>
                <a:ea typeface="+mn-lt"/>
                <a:cs typeface="+mn-lt"/>
              </a:rPr>
              <a:t>животе</a:t>
            </a:r>
            <a:r>
              <a:rPr lang="en-GB" sz="2000" dirty="0">
                <a:solidFill>
                  <a:srgbClr val="BC4FFF"/>
                </a:solidFill>
                <a:ea typeface="+mn-lt"/>
                <a:cs typeface="+mn-lt"/>
              </a:rPr>
              <a:t> </a:t>
            </a:r>
            <a:r>
              <a:rPr lang="en-GB" sz="2000" dirty="0" err="1">
                <a:solidFill>
                  <a:srgbClr val="BC4FFF"/>
                </a:solidFill>
                <a:ea typeface="+mn-lt"/>
                <a:cs typeface="+mn-lt"/>
              </a:rPr>
              <a:t>дали</a:t>
            </a:r>
            <a:r>
              <a:rPr lang="en-GB" sz="2000" dirty="0">
                <a:solidFill>
                  <a:srgbClr val="BC4FFF"/>
                </a:solidFill>
                <a:ea typeface="+mn-lt"/>
                <a:cs typeface="+mn-lt"/>
              </a:rPr>
              <a:t> </a:t>
            </a:r>
            <a:r>
              <a:rPr lang="en-GB" sz="2000" dirty="0" err="1">
                <a:solidFill>
                  <a:srgbClr val="BC4FFF"/>
                </a:solidFill>
                <a:ea typeface="+mn-lt"/>
                <a:cs typeface="+mn-lt"/>
              </a:rPr>
              <a:t>за</a:t>
            </a:r>
            <a:r>
              <a:rPr lang="en-GB" sz="2000" dirty="0">
                <a:solidFill>
                  <a:srgbClr val="BC4FFF"/>
                </a:solidFill>
                <a:ea typeface="+mn-lt"/>
                <a:cs typeface="+mn-lt"/>
              </a:rPr>
              <a:t> </a:t>
            </a:r>
            <a:r>
              <a:rPr lang="en-GB" sz="2000" dirty="0" err="1">
                <a:solidFill>
                  <a:srgbClr val="BC4FFF"/>
                </a:solidFill>
                <a:ea typeface="+mn-lt"/>
                <a:cs typeface="+mn-lt"/>
              </a:rPr>
              <a:t>слободу</a:t>
            </a:r>
            <a:r>
              <a:rPr lang="en-GB" sz="2000" dirty="0">
                <a:solidFill>
                  <a:srgbClr val="BC4FFF"/>
                </a:solidFill>
                <a:ea typeface="+mn-lt"/>
                <a:cs typeface="+mn-lt"/>
              </a:rPr>
              <a:t> </a:t>
            </a:r>
            <a:r>
              <a:rPr lang="en-GB" sz="2000" dirty="0" err="1">
                <a:solidFill>
                  <a:srgbClr val="BC4FFF"/>
                </a:solidFill>
                <a:ea typeface="+mn-lt"/>
                <a:cs typeface="+mn-lt"/>
              </a:rPr>
              <a:t>своје</a:t>
            </a:r>
            <a:r>
              <a:rPr lang="en-GB" sz="2000" dirty="0">
                <a:solidFill>
                  <a:srgbClr val="BC4FFF"/>
                </a:solidFill>
                <a:ea typeface="+mn-lt"/>
                <a:cs typeface="+mn-lt"/>
              </a:rPr>
              <a:t> </a:t>
            </a:r>
            <a:r>
              <a:rPr lang="en-GB" sz="2000" dirty="0" err="1">
                <a:solidFill>
                  <a:srgbClr val="BC4FFF"/>
                </a:solidFill>
                <a:ea typeface="+mn-lt"/>
                <a:cs typeface="+mn-lt"/>
              </a:rPr>
              <a:t>отаџбине</a:t>
            </a:r>
            <a:r>
              <a:rPr lang="en-GB" sz="2000" dirty="0">
                <a:solidFill>
                  <a:srgbClr val="BC4FFF"/>
                </a:solidFill>
                <a:ea typeface="+mn-lt"/>
                <a:cs typeface="+mn-lt"/>
              </a:rPr>
              <a:t> у </a:t>
            </a:r>
            <a:r>
              <a:rPr lang="en-GB" sz="2000" dirty="0" err="1">
                <a:solidFill>
                  <a:srgbClr val="BC4FFF"/>
                </a:solidFill>
                <a:ea typeface="+mn-lt"/>
                <a:cs typeface="+mn-lt"/>
              </a:rPr>
              <a:t>Првом</a:t>
            </a:r>
            <a:r>
              <a:rPr lang="en-GB" sz="2000" dirty="0">
                <a:solidFill>
                  <a:srgbClr val="BC4FFF"/>
                </a:solidFill>
                <a:ea typeface="+mn-lt"/>
                <a:cs typeface="+mn-lt"/>
              </a:rPr>
              <a:t> </a:t>
            </a:r>
            <a:r>
              <a:rPr lang="en-GB" sz="2000" dirty="0" err="1">
                <a:solidFill>
                  <a:srgbClr val="BC4FFF"/>
                </a:solidFill>
                <a:ea typeface="+mn-lt"/>
                <a:cs typeface="+mn-lt"/>
              </a:rPr>
              <a:t>светском</a:t>
            </a:r>
            <a:r>
              <a:rPr lang="en-GB" sz="2000" dirty="0">
                <a:solidFill>
                  <a:srgbClr val="BC4FFF"/>
                </a:solidFill>
                <a:ea typeface="+mn-lt"/>
                <a:cs typeface="+mn-lt"/>
              </a:rPr>
              <a:t> </a:t>
            </a:r>
            <a:r>
              <a:rPr lang="en-GB" sz="2000" dirty="0" err="1">
                <a:solidFill>
                  <a:srgbClr val="BC4FFF"/>
                </a:solidFill>
                <a:ea typeface="+mn-lt"/>
                <a:cs typeface="+mn-lt"/>
              </a:rPr>
              <a:t>рату</a:t>
            </a:r>
            <a:r>
              <a:rPr lang="en-GB" sz="2000" dirty="0" smtClean="0">
                <a:solidFill>
                  <a:srgbClr val="BC4FFF"/>
                </a:solidFill>
                <a:ea typeface="+mn-lt"/>
                <a:cs typeface="+mn-lt"/>
              </a:rPr>
              <a:t>.</a:t>
            </a:r>
            <a:endParaRPr lang="sr-Cyrl-RS" sz="2000" dirty="0" smtClean="0">
              <a:solidFill>
                <a:srgbClr val="BC4FFF"/>
              </a:solidFill>
              <a:ea typeface="+mn-lt"/>
              <a:cs typeface="+mn-lt"/>
            </a:endParaRPr>
          </a:p>
          <a:p>
            <a:pPr algn="ctr"/>
            <a:r>
              <a:rPr lang="en-GB" sz="2400" b="1" dirty="0" err="1" smtClean="0">
                <a:solidFill>
                  <a:srgbClr val="BC4FFF"/>
                </a:solidFill>
              </a:rPr>
              <a:t>Дечија</a:t>
            </a:r>
            <a:r>
              <a:rPr lang="en-GB" sz="2400" b="1" dirty="0" smtClean="0">
                <a:solidFill>
                  <a:srgbClr val="BC4FFF"/>
                </a:solidFill>
              </a:rPr>
              <a:t> </a:t>
            </a:r>
            <a:r>
              <a:rPr lang="en-GB" sz="2400" b="1" dirty="0" err="1">
                <a:solidFill>
                  <a:srgbClr val="BC4FFF"/>
                </a:solidFill>
              </a:rPr>
              <a:t>недеља</a:t>
            </a:r>
            <a:endParaRPr lang="en-GB" sz="2400" b="1" dirty="0">
              <a:solidFill>
                <a:srgbClr val="BC4FFF"/>
              </a:solidFill>
              <a:cs typeface="Calibri"/>
            </a:endParaRPr>
          </a:p>
          <a:p>
            <a:pPr algn="ctr"/>
            <a:r>
              <a:rPr lang="en-GB" sz="2000" dirty="0" err="1">
                <a:solidFill>
                  <a:srgbClr val="BC4FFF"/>
                </a:solidFill>
                <a:ea typeface="+mn-lt"/>
                <a:cs typeface="+mn-lt"/>
              </a:rPr>
              <a:t>Дечију</a:t>
            </a:r>
            <a:r>
              <a:rPr lang="en-GB" sz="2000" dirty="0">
                <a:solidFill>
                  <a:srgbClr val="BC4FFF"/>
                </a:solidFill>
                <a:ea typeface="+mn-lt"/>
                <a:cs typeface="+mn-lt"/>
              </a:rPr>
              <a:t> </a:t>
            </a:r>
            <a:r>
              <a:rPr lang="en-GB" sz="2000" dirty="0" err="1">
                <a:solidFill>
                  <a:srgbClr val="BC4FFF"/>
                </a:solidFill>
                <a:ea typeface="+mn-lt"/>
                <a:cs typeface="+mn-lt"/>
              </a:rPr>
              <a:t>недељу</a:t>
            </a:r>
            <a:r>
              <a:rPr lang="en-GB" sz="2000" dirty="0">
                <a:solidFill>
                  <a:srgbClr val="BC4FFF"/>
                </a:solidFill>
                <a:ea typeface="+mn-lt"/>
                <a:cs typeface="+mn-lt"/>
              </a:rPr>
              <a:t> </a:t>
            </a:r>
            <a:r>
              <a:rPr lang="en-GB" sz="2000" dirty="0" err="1">
                <a:solidFill>
                  <a:srgbClr val="BC4FFF"/>
                </a:solidFill>
                <a:ea typeface="+mn-lt"/>
                <a:cs typeface="+mn-lt"/>
              </a:rPr>
              <a:t>под</a:t>
            </a:r>
            <a:r>
              <a:rPr lang="en-GB" sz="2000" dirty="0">
                <a:solidFill>
                  <a:srgbClr val="BC4FFF"/>
                </a:solidFill>
                <a:ea typeface="+mn-lt"/>
                <a:cs typeface="+mn-lt"/>
              </a:rPr>
              <a:t> </a:t>
            </a:r>
            <a:r>
              <a:rPr lang="en-GB" sz="2000" dirty="0" err="1">
                <a:solidFill>
                  <a:srgbClr val="BC4FFF"/>
                </a:solidFill>
                <a:ea typeface="+mn-lt"/>
                <a:cs typeface="+mn-lt"/>
              </a:rPr>
              <a:t>слоганом</a:t>
            </a:r>
            <a:r>
              <a:rPr lang="en-GB" sz="2000" dirty="0">
                <a:solidFill>
                  <a:srgbClr val="BC4FFF"/>
                </a:solidFill>
                <a:ea typeface="+mn-lt"/>
                <a:cs typeface="+mn-lt"/>
              </a:rPr>
              <a:t> "</a:t>
            </a:r>
            <a:r>
              <a:rPr lang="en-GB" sz="2000" dirty="0" err="1">
                <a:solidFill>
                  <a:srgbClr val="BC4FFF"/>
                </a:solidFill>
                <a:ea typeface="+mn-lt"/>
                <a:cs typeface="+mn-lt"/>
              </a:rPr>
              <a:t>Подељена</a:t>
            </a:r>
            <a:r>
              <a:rPr lang="en-GB" sz="2000" dirty="0">
                <a:solidFill>
                  <a:srgbClr val="BC4FFF"/>
                </a:solidFill>
                <a:ea typeface="+mn-lt"/>
                <a:cs typeface="+mn-lt"/>
              </a:rPr>
              <a:t> </a:t>
            </a:r>
            <a:r>
              <a:rPr lang="en-GB" sz="2000" dirty="0" err="1">
                <a:solidFill>
                  <a:srgbClr val="BC4FFF"/>
                </a:solidFill>
                <a:ea typeface="+mn-lt"/>
                <a:cs typeface="+mn-lt"/>
              </a:rPr>
              <a:t>срећа</a:t>
            </a:r>
            <a:r>
              <a:rPr lang="en-GB" sz="2000" dirty="0">
                <a:solidFill>
                  <a:srgbClr val="BC4FFF"/>
                </a:solidFill>
                <a:ea typeface="+mn-lt"/>
                <a:cs typeface="+mn-lt"/>
              </a:rPr>
              <a:t> </a:t>
            </a:r>
            <a:r>
              <a:rPr lang="en-GB" sz="2000" dirty="0" err="1">
                <a:solidFill>
                  <a:srgbClr val="BC4FFF"/>
                </a:solidFill>
                <a:ea typeface="+mn-lt"/>
                <a:cs typeface="+mn-lt"/>
              </a:rPr>
              <a:t>два</a:t>
            </a:r>
            <a:r>
              <a:rPr lang="en-GB" sz="2000" dirty="0">
                <a:solidFill>
                  <a:srgbClr val="BC4FFF"/>
                </a:solidFill>
                <a:ea typeface="+mn-lt"/>
                <a:cs typeface="+mn-lt"/>
              </a:rPr>
              <a:t> </a:t>
            </a:r>
            <a:r>
              <a:rPr lang="en-GB" sz="2000" dirty="0" err="1">
                <a:solidFill>
                  <a:srgbClr val="BC4FFF"/>
                </a:solidFill>
                <a:ea typeface="+mn-lt"/>
                <a:cs typeface="+mn-lt"/>
              </a:rPr>
              <a:t>пута</a:t>
            </a:r>
            <a:r>
              <a:rPr lang="en-GB" sz="2000" dirty="0">
                <a:solidFill>
                  <a:srgbClr val="BC4FFF"/>
                </a:solidFill>
                <a:ea typeface="+mn-lt"/>
                <a:cs typeface="+mn-lt"/>
              </a:rPr>
              <a:t> </a:t>
            </a:r>
            <a:r>
              <a:rPr lang="en-GB" sz="2000" dirty="0" err="1">
                <a:solidFill>
                  <a:srgbClr val="BC4FFF"/>
                </a:solidFill>
                <a:ea typeface="+mn-lt"/>
                <a:cs typeface="+mn-lt"/>
              </a:rPr>
              <a:t>је</a:t>
            </a:r>
            <a:r>
              <a:rPr lang="en-GB" sz="2000" dirty="0">
                <a:solidFill>
                  <a:srgbClr val="BC4FFF"/>
                </a:solidFill>
                <a:ea typeface="+mn-lt"/>
                <a:cs typeface="+mn-lt"/>
              </a:rPr>
              <a:t> </a:t>
            </a:r>
            <a:r>
              <a:rPr lang="en-GB" sz="2000" dirty="0" err="1">
                <a:solidFill>
                  <a:srgbClr val="BC4FFF"/>
                </a:solidFill>
                <a:ea typeface="+mn-lt"/>
                <a:cs typeface="+mn-lt"/>
              </a:rPr>
              <a:t>већа</a:t>
            </a:r>
            <a:r>
              <a:rPr lang="en-GB" sz="2000" dirty="0">
                <a:solidFill>
                  <a:srgbClr val="BC4FFF"/>
                </a:solidFill>
                <a:ea typeface="+mn-lt"/>
                <a:cs typeface="+mn-lt"/>
              </a:rPr>
              <a:t>" </a:t>
            </a:r>
            <a:r>
              <a:rPr lang="en-GB" sz="2000" dirty="0" err="1">
                <a:solidFill>
                  <a:srgbClr val="BC4FFF"/>
                </a:solidFill>
                <a:ea typeface="+mn-lt"/>
                <a:cs typeface="+mn-lt"/>
              </a:rPr>
              <a:t>ове</a:t>
            </a:r>
            <a:r>
              <a:rPr lang="en-GB" sz="2000" dirty="0">
                <a:solidFill>
                  <a:srgbClr val="BC4FFF"/>
                </a:solidFill>
                <a:ea typeface="+mn-lt"/>
                <a:cs typeface="+mn-lt"/>
              </a:rPr>
              <a:t> </a:t>
            </a:r>
            <a:r>
              <a:rPr lang="en-GB" sz="2000" dirty="0" err="1">
                <a:solidFill>
                  <a:srgbClr val="BC4FFF"/>
                </a:solidFill>
                <a:ea typeface="+mn-lt"/>
                <a:cs typeface="+mn-lt"/>
              </a:rPr>
              <a:t>године</a:t>
            </a:r>
            <a:r>
              <a:rPr lang="en-GB" sz="2000" dirty="0">
                <a:solidFill>
                  <a:srgbClr val="BC4FFF"/>
                </a:solidFill>
                <a:ea typeface="+mn-lt"/>
                <a:cs typeface="+mn-lt"/>
              </a:rPr>
              <a:t> </a:t>
            </a:r>
            <a:r>
              <a:rPr lang="sr-Cyrl-RS" sz="2000" dirty="0" smtClean="0">
                <a:solidFill>
                  <a:srgbClr val="BC4FFF"/>
                </a:solidFill>
                <a:ea typeface="+mn-lt"/>
                <a:cs typeface="+mn-lt"/>
              </a:rPr>
              <a:t>ученици су са својим учитељицама обележили кроз разне игре и радионице.</a:t>
            </a:r>
            <a:endParaRPr lang="en-GB" sz="2000" dirty="0">
              <a:solidFill>
                <a:srgbClr val="BC4FFF"/>
              </a:solidFill>
              <a:cs typeface="Calibri"/>
            </a:endParaRPr>
          </a:p>
          <a:p>
            <a:pPr algn="l"/>
            <a:endParaRPr lang="en-GB" sz="2400" dirty="0">
              <a:solidFill>
                <a:srgbClr val="BC4FFF"/>
              </a:solidFill>
              <a:cs typeface="Calibri"/>
            </a:endParaRPr>
          </a:p>
          <a:p>
            <a:endParaRPr lang="en-GB" dirty="0">
              <a:solidFill>
                <a:srgbClr val="BC4FFF"/>
              </a:solidFill>
              <a:cs typeface="Calibri"/>
            </a:endParaRPr>
          </a:p>
          <a:p>
            <a:endParaRPr lang="en-GB" dirty="0">
              <a:solidFill>
                <a:srgbClr val="B66DE3"/>
              </a:solidFill>
              <a:cs typeface="Calibri"/>
            </a:endParaRPr>
          </a:p>
          <a:p>
            <a:endParaRPr lang="en-GB" dirty="0">
              <a:cs typeface="Calibri"/>
            </a:endParaRPr>
          </a:p>
          <a:p>
            <a:endParaRPr lang="en-GB" dirty="0">
              <a:cs typeface="Calibri"/>
            </a:endParaRPr>
          </a:p>
        </p:txBody>
      </p:sp>
      <p:pic>
        <p:nvPicPr>
          <p:cNvPr id="5" name="Graphic 7" descr="Drum with solid fill">
            <a:extLst>
              <a:ext uri="{FF2B5EF4-FFF2-40B4-BE49-F238E27FC236}">
                <a16:creationId xmlns:a16="http://schemas.microsoft.com/office/drawing/2014/main" xmlns="" id="{081ED22E-3E65-4013-836E-2EE4C1B72F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-180000">
            <a:off x="3631912" y="425546"/>
            <a:ext cx="708025" cy="708025"/>
          </a:xfrm>
          <a:prstGeom prst="rect">
            <a:avLst/>
          </a:prstGeom>
        </p:spPr>
      </p:pic>
      <p:pic>
        <p:nvPicPr>
          <p:cNvPr id="9" name="Graphic 10" descr="Music notes with solid fill">
            <a:extLst>
              <a:ext uri="{FF2B5EF4-FFF2-40B4-BE49-F238E27FC236}">
                <a16:creationId xmlns:a16="http://schemas.microsoft.com/office/drawing/2014/main" xmlns="" id="{081E321B-1237-4ECB-BA34-EC36308E18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480000">
            <a:off x="9652542" y="217516"/>
            <a:ext cx="795338" cy="79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00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3FB26B-6900-4C3D-9861-F98A30ED5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180000">
            <a:off x="838200" y="365125"/>
            <a:ext cx="10515600" cy="1325563"/>
          </a:xfrm>
        </p:spPr>
        <p:txBody>
          <a:bodyPr/>
          <a:lstStyle/>
          <a:p>
            <a:r>
              <a:rPr lang="en-GB" dirty="0" err="1">
                <a:solidFill>
                  <a:srgbClr val="82FC00"/>
                </a:solidFill>
                <a:latin typeface="Bookman Old Style"/>
                <a:cs typeface="Calibri Light"/>
              </a:rPr>
              <a:t>Прослава</a:t>
            </a:r>
            <a:r>
              <a:rPr lang="en-GB" dirty="0">
                <a:solidFill>
                  <a:srgbClr val="82FC00"/>
                </a:solidFill>
                <a:latin typeface="Bookman Old Style"/>
                <a:cs typeface="Calibri Light"/>
              </a:rPr>
              <a:t> </a:t>
            </a:r>
            <a:r>
              <a:rPr lang="en-GB" dirty="0" err="1">
                <a:solidFill>
                  <a:srgbClr val="82FC00"/>
                </a:solidFill>
                <a:latin typeface="Bookman Old Style"/>
                <a:cs typeface="Calibri Light"/>
              </a:rPr>
              <a:t>Светог</a:t>
            </a:r>
            <a:r>
              <a:rPr lang="en-GB" dirty="0">
                <a:solidFill>
                  <a:srgbClr val="82FC00"/>
                </a:solidFill>
                <a:latin typeface="Bookman Old Style"/>
                <a:cs typeface="Calibri Light"/>
              </a:rPr>
              <a:t> </a:t>
            </a:r>
            <a:r>
              <a:rPr lang="en-GB" dirty="0" err="1">
                <a:solidFill>
                  <a:srgbClr val="82FC00"/>
                </a:solidFill>
                <a:latin typeface="Bookman Old Style"/>
                <a:cs typeface="Calibri Light"/>
              </a:rPr>
              <a:t>Саве</a:t>
            </a:r>
            <a:r>
              <a:rPr lang="en-GB" dirty="0">
                <a:solidFill>
                  <a:srgbClr val="82FC00"/>
                </a:solidFill>
                <a:latin typeface="Bookman Old Style"/>
                <a:cs typeface="Calibri Light"/>
              </a:rPr>
              <a:t> 2021. </a:t>
            </a:r>
            <a:r>
              <a:rPr lang="en-GB" dirty="0" err="1">
                <a:solidFill>
                  <a:srgbClr val="82FC00"/>
                </a:solidFill>
                <a:latin typeface="Bookman Old Style"/>
                <a:cs typeface="Calibri Light"/>
              </a:rPr>
              <a:t>године</a:t>
            </a:r>
            <a:endParaRPr lang="en-GB" dirty="0">
              <a:solidFill>
                <a:srgbClr val="82FC00"/>
              </a:solidFill>
              <a:latin typeface="Bookman Old Style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134D92A-8BAD-4C81-9B2C-7467EEA7FC4C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21420000">
            <a:off x="890768" y="1566233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2400" dirty="0" err="1">
                <a:solidFill>
                  <a:srgbClr val="82FC00"/>
                </a:solidFill>
                <a:ea typeface="+mn-lt"/>
                <a:cs typeface="+mn-lt"/>
              </a:rPr>
              <a:t>Школска</a:t>
            </a:r>
            <a:r>
              <a:rPr lang="en-GB" sz="2400" dirty="0">
                <a:solidFill>
                  <a:srgbClr val="82FC00"/>
                </a:solidFill>
                <a:ea typeface="+mn-lt"/>
                <a:cs typeface="+mn-lt"/>
              </a:rPr>
              <a:t> </a:t>
            </a:r>
            <a:r>
              <a:rPr lang="en-GB" sz="2400" dirty="0" err="1">
                <a:solidFill>
                  <a:srgbClr val="82FC00"/>
                </a:solidFill>
                <a:ea typeface="+mn-lt"/>
                <a:cs typeface="+mn-lt"/>
              </a:rPr>
              <a:t>слава</a:t>
            </a:r>
            <a:r>
              <a:rPr lang="en-GB" sz="2400" dirty="0">
                <a:solidFill>
                  <a:srgbClr val="82FC00"/>
                </a:solidFill>
                <a:ea typeface="+mn-lt"/>
                <a:cs typeface="+mn-lt"/>
              </a:rPr>
              <a:t> </a:t>
            </a:r>
            <a:r>
              <a:rPr lang="en-GB" sz="2400" dirty="0" err="1">
                <a:solidFill>
                  <a:srgbClr val="82FC00"/>
                </a:solidFill>
                <a:ea typeface="+mn-lt"/>
                <a:cs typeface="+mn-lt"/>
              </a:rPr>
              <a:t>Свети</a:t>
            </a:r>
            <a:r>
              <a:rPr lang="en-GB" sz="2400" dirty="0">
                <a:solidFill>
                  <a:srgbClr val="82FC00"/>
                </a:solidFill>
                <a:ea typeface="+mn-lt"/>
                <a:cs typeface="+mn-lt"/>
              </a:rPr>
              <a:t> </a:t>
            </a:r>
            <a:r>
              <a:rPr lang="en-GB" sz="2400" dirty="0" err="1">
                <a:solidFill>
                  <a:srgbClr val="82FC00"/>
                </a:solidFill>
                <a:ea typeface="+mn-lt"/>
                <a:cs typeface="+mn-lt"/>
              </a:rPr>
              <a:t>Сава</a:t>
            </a:r>
            <a:r>
              <a:rPr lang="en-GB" sz="2400" dirty="0">
                <a:solidFill>
                  <a:srgbClr val="82FC00"/>
                </a:solidFill>
                <a:ea typeface="+mn-lt"/>
                <a:cs typeface="+mn-lt"/>
              </a:rPr>
              <a:t> </a:t>
            </a:r>
            <a:r>
              <a:rPr lang="en-GB" sz="2400" dirty="0" err="1">
                <a:solidFill>
                  <a:srgbClr val="82FC00"/>
                </a:solidFill>
                <a:ea typeface="+mn-lt"/>
                <a:cs typeface="+mn-lt"/>
              </a:rPr>
              <a:t>ове</a:t>
            </a:r>
            <a:r>
              <a:rPr lang="en-GB" sz="2400" dirty="0">
                <a:solidFill>
                  <a:srgbClr val="82FC00"/>
                </a:solidFill>
                <a:ea typeface="+mn-lt"/>
                <a:cs typeface="+mn-lt"/>
              </a:rPr>
              <a:t> </a:t>
            </a:r>
            <a:r>
              <a:rPr lang="en-GB" sz="2400" dirty="0" err="1">
                <a:solidFill>
                  <a:srgbClr val="82FC00"/>
                </a:solidFill>
                <a:ea typeface="+mn-lt"/>
                <a:cs typeface="+mn-lt"/>
              </a:rPr>
              <a:t>године</a:t>
            </a:r>
            <a:r>
              <a:rPr lang="en-GB" sz="2400" dirty="0">
                <a:solidFill>
                  <a:srgbClr val="82FC00"/>
                </a:solidFill>
                <a:ea typeface="+mn-lt"/>
                <a:cs typeface="+mn-lt"/>
              </a:rPr>
              <a:t> </a:t>
            </a:r>
            <a:r>
              <a:rPr lang="en-GB" sz="2400" dirty="0" err="1">
                <a:solidFill>
                  <a:srgbClr val="82FC00"/>
                </a:solidFill>
                <a:ea typeface="+mn-lt"/>
                <a:cs typeface="+mn-lt"/>
              </a:rPr>
              <a:t>обележена</a:t>
            </a:r>
            <a:r>
              <a:rPr lang="en-GB" sz="2400" dirty="0">
                <a:solidFill>
                  <a:srgbClr val="82FC00"/>
                </a:solidFill>
                <a:ea typeface="+mn-lt"/>
                <a:cs typeface="+mn-lt"/>
              </a:rPr>
              <a:t> </a:t>
            </a:r>
            <a:r>
              <a:rPr lang="en-GB" sz="2400" dirty="0" err="1">
                <a:solidFill>
                  <a:srgbClr val="82FC00"/>
                </a:solidFill>
                <a:ea typeface="+mn-lt"/>
                <a:cs typeface="+mn-lt"/>
              </a:rPr>
              <a:t>је</a:t>
            </a:r>
            <a:r>
              <a:rPr lang="en-GB" sz="2400" dirty="0">
                <a:solidFill>
                  <a:srgbClr val="82FC00"/>
                </a:solidFill>
                <a:ea typeface="+mn-lt"/>
                <a:cs typeface="+mn-lt"/>
              </a:rPr>
              <a:t> у </a:t>
            </a:r>
            <a:r>
              <a:rPr lang="en-GB" sz="2400" dirty="0" err="1">
                <a:solidFill>
                  <a:srgbClr val="82FC00"/>
                </a:solidFill>
                <a:ea typeface="+mn-lt"/>
                <a:cs typeface="+mn-lt"/>
              </a:rPr>
              <a:t>оквиру</a:t>
            </a:r>
            <a:r>
              <a:rPr lang="en-GB" sz="2400" dirty="0">
                <a:solidFill>
                  <a:srgbClr val="82FC00"/>
                </a:solidFill>
                <a:ea typeface="+mn-lt"/>
                <a:cs typeface="+mn-lt"/>
              </a:rPr>
              <a:t> </a:t>
            </a:r>
            <a:r>
              <a:rPr lang="en-GB" sz="2400" dirty="0" err="1">
                <a:solidFill>
                  <a:srgbClr val="82FC00"/>
                </a:solidFill>
                <a:ea typeface="+mn-lt"/>
                <a:cs typeface="+mn-lt"/>
              </a:rPr>
              <a:t>сваког</a:t>
            </a:r>
            <a:r>
              <a:rPr lang="en-GB" sz="2400" dirty="0">
                <a:solidFill>
                  <a:srgbClr val="82FC00"/>
                </a:solidFill>
                <a:ea typeface="+mn-lt"/>
                <a:cs typeface="+mn-lt"/>
              </a:rPr>
              <a:t> </a:t>
            </a:r>
            <a:r>
              <a:rPr lang="en-GB" sz="2400" dirty="0" err="1">
                <a:solidFill>
                  <a:srgbClr val="82FC00"/>
                </a:solidFill>
                <a:ea typeface="+mn-lt"/>
                <a:cs typeface="+mn-lt"/>
              </a:rPr>
              <a:t>одељења</a:t>
            </a:r>
            <a:r>
              <a:rPr lang="en-GB" sz="2400" dirty="0">
                <a:solidFill>
                  <a:srgbClr val="82FC00"/>
                </a:solidFill>
                <a:ea typeface="+mn-lt"/>
                <a:cs typeface="+mn-lt"/>
              </a:rPr>
              <a:t>. </a:t>
            </a:r>
            <a:r>
              <a:rPr lang="en-GB" sz="2400" dirty="0" err="1">
                <a:solidFill>
                  <a:srgbClr val="82FC00"/>
                </a:solidFill>
                <a:ea typeface="+mn-lt"/>
                <a:cs typeface="+mn-lt"/>
              </a:rPr>
              <a:t>На</a:t>
            </a:r>
            <a:r>
              <a:rPr lang="en-GB" sz="2400" dirty="0">
                <a:solidFill>
                  <a:srgbClr val="82FC00"/>
                </a:solidFill>
                <a:ea typeface="+mn-lt"/>
                <a:cs typeface="+mn-lt"/>
              </a:rPr>
              <a:t> </a:t>
            </a:r>
            <a:r>
              <a:rPr lang="en-GB" sz="2400" dirty="0" err="1">
                <a:solidFill>
                  <a:srgbClr val="82FC00"/>
                </a:solidFill>
                <a:ea typeface="+mn-lt"/>
                <a:cs typeface="+mn-lt"/>
              </a:rPr>
              <a:t>часовима</a:t>
            </a:r>
            <a:r>
              <a:rPr lang="en-GB" sz="2400" dirty="0">
                <a:solidFill>
                  <a:srgbClr val="82FC00"/>
                </a:solidFill>
                <a:ea typeface="+mn-lt"/>
                <a:cs typeface="+mn-lt"/>
              </a:rPr>
              <a:t> </a:t>
            </a:r>
            <a:r>
              <a:rPr lang="en-GB" sz="2400" dirty="0" err="1">
                <a:solidFill>
                  <a:srgbClr val="82FC00"/>
                </a:solidFill>
                <a:ea typeface="+mn-lt"/>
                <a:cs typeface="+mn-lt"/>
              </a:rPr>
              <a:t>српског</a:t>
            </a:r>
            <a:r>
              <a:rPr lang="en-GB" sz="2400" dirty="0">
                <a:solidFill>
                  <a:srgbClr val="82FC00"/>
                </a:solidFill>
                <a:ea typeface="+mn-lt"/>
                <a:cs typeface="+mn-lt"/>
              </a:rPr>
              <a:t> </a:t>
            </a:r>
            <a:r>
              <a:rPr lang="en-GB" sz="2400" dirty="0" err="1">
                <a:solidFill>
                  <a:srgbClr val="82FC00"/>
                </a:solidFill>
                <a:ea typeface="+mn-lt"/>
                <a:cs typeface="+mn-lt"/>
              </a:rPr>
              <a:t>језика</a:t>
            </a:r>
            <a:r>
              <a:rPr lang="en-GB" sz="2400" dirty="0">
                <a:solidFill>
                  <a:srgbClr val="82FC00"/>
                </a:solidFill>
                <a:ea typeface="+mn-lt"/>
                <a:cs typeface="+mn-lt"/>
              </a:rPr>
              <a:t> и </a:t>
            </a:r>
            <a:r>
              <a:rPr lang="en-GB" sz="2400" dirty="0" err="1">
                <a:solidFill>
                  <a:srgbClr val="82FC00"/>
                </a:solidFill>
                <a:ea typeface="+mn-lt"/>
                <a:cs typeface="+mn-lt"/>
              </a:rPr>
              <a:t>одељењских</a:t>
            </a:r>
            <a:r>
              <a:rPr lang="en-GB" sz="2400" dirty="0">
                <a:solidFill>
                  <a:srgbClr val="82FC00"/>
                </a:solidFill>
                <a:ea typeface="+mn-lt"/>
                <a:cs typeface="+mn-lt"/>
              </a:rPr>
              <a:t> </a:t>
            </a:r>
            <a:r>
              <a:rPr lang="en-GB" sz="2400" dirty="0" err="1">
                <a:solidFill>
                  <a:srgbClr val="82FC00"/>
                </a:solidFill>
                <a:ea typeface="+mn-lt"/>
                <a:cs typeface="+mn-lt"/>
              </a:rPr>
              <a:t>заједница</a:t>
            </a:r>
            <a:r>
              <a:rPr lang="en-GB" sz="2400" dirty="0">
                <a:solidFill>
                  <a:srgbClr val="82FC00"/>
                </a:solidFill>
                <a:ea typeface="+mn-lt"/>
                <a:cs typeface="+mn-lt"/>
              </a:rPr>
              <a:t> </a:t>
            </a:r>
            <a:r>
              <a:rPr lang="en-GB" sz="2400" dirty="0" err="1">
                <a:solidFill>
                  <a:srgbClr val="82FC00"/>
                </a:solidFill>
                <a:ea typeface="+mn-lt"/>
                <a:cs typeface="+mn-lt"/>
              </a:rPr>
              <a:t>читали</a:t>
            </a:r>
            <a:r>
              <a:rPr lang="en-GB" sz="2400" dirty="0">
                <a:solidFill>
                  <a:srgbClr val="82FC00"/>
                </a:solidFill>
                <a:ea typeface="+mn-lt"/>
                <a:cs typeface="+mn-lt"/>
              </a:rPr>
              <a:t> </a:t>
            </a:r>
            <a:r>
              <a:rPr lang="en-GB" sz="2400" dirty="0" err="1">
                <a:solidFill>
                  <a:srgbClr val="82FC00"/>
                </a:solidFill>
                <a:ea typeface="+mn-lt"/>
                <a:cs typeface="+mn-lt"/>
              </a:rPr>
              <a:t>смо</a:t>
            </a:r>
            <a:r>
              <a:rPr lang="en-GB" sz="2400" dirty="0">
                <a:solidFill>
                  <a:srgbClr val="82FC00"/>
                </a:solidFill>
                <a:ea typeface="+mn-lt"/>
                <a:cs typeface="+mn-lt"/>
              </a:rPr>
              <a:t> </a:t>
            </a:r>
            <a:r>
              <a:rPr lang="en-GB" sz="2400" dirty="0" err="1">
                <a:solidFill>
                  <a:srgbClr val="82FC00"/>
                </a:solidFill>
                <a:ea typeface="+mn-lt"/>
                <a:cs typeface="+mn-lt"/>
              </a:rPr>
              <a:t>текстове</a:t>
            </a:r>
            <a:r>
              <a:rPr lang="en-GB" sz="2400" dirty="0">
                <a:solidFill>
                  <a:srgbClr val="82FC00"/>
                </a:solidFill>
                <a:ea typeface="+mn-lt"/>
                <a:cs typeface="+mn-lt"/>
              </a:rPr>
              <a:t> и </a:t>
            </a:r>
            <a:r>
              <a:rPr lang="en-GB" sz="2400" dirty="0" err="1">
                <a:solidFill>
                  <a:srgbClr val="82FC00"/>
                </a:solidFill>
                <a:ea typeface="+mn-lt"/>
                <a:cs typeface="+mn-lt"/>
              </a:rPr>
              <a:t>приче</a:t>
            </a:r>
            <a:r>
              <a:rPr lang="en-GB" sz="2400" dirty="0">
                <a:solidFill>
                  <a:srgbClr val="82FC00"/>
                </a:solidFill>
                <a:ea typeface="+mn-lt"/>
                <a:cs typeface="+mn-lt"/>
              </a:rPr>
              <a:t> о </a:t>
            </a:r>
            <a:r>
              <a:rPr lang="en-GB" sz="2400" dirty="0" err="1">
                <a:solidFill>
                  <a:srgbClr val="82FC00"/>
                </a:solidFill>
                <a:ea typeface="+mn-lt"/>
                <a:cs typeface="+mn-lt"/>
              </a:rPr>
              <a:t>Светом</a:t>
            </a:r>
            <a:r>
              <a:rPr lang="en-GB" sz="2400" dirty="0">
                <a:solidFill>
                  <a:srgbClr val="82FC00"/>
                </a:solidFill>
                <a:ea typeface="+mn-lt"/>
                <a:cs typeface="+mn-lt"/>
              </a:rPr>
              <a:t> </a:t>
            </a:r>
            <a:r>
              <a:rPr lang="en-GB" sz="2400" dirty="0" err="1">
                <a:solidFill>
                  <a:srgbClr val="82FC00"/>
                </a:solidFill>
                <a:ea typeface="+mn-lt"/>
                <a:cs typeface="+mn-lt"/>
              </a:rPr>
              <a:t>Сави</a:t>
            </a:r>
            <a:r>
              <a:rPr lang="en-GB" sz="2400" dirty="0">
                <a:solidFill>
                  <a:srgbClr val="82FC00"/>
                </a:solidFill>
                <a:ea typeface="+mn-lt"/>
                <a:cs typeface="+mn-lt"/>
              </a:rPr>
              <a:t>. </a:t>
            </a:r>
            <a:r>
              <a:rPr lang="en-GB" sz="2400" dirty="0" err="1">
                <a:solidFill>
                  <a:srgbClr val="82FC00"/>
                </a:solidFill>
                <a:ea typeface="+mn-lt"/>
                <a:cs typeface="+mn-lt"/>
              </a:rPr>
              <a:t>На</a:t>
            </a:r>
            <a:r>
              <a:rPr lang="en-GB" sz="2400" dirty="0">
                <a:solidFill>
                  <a:srgbClr val="82FC00"/>
                </a:solidFill>
                <a:ea typeface="+mn-lt"/>
                <a:cs typeface="+mn-lt"/>
              </a:rPr>
              <a:t> </a:t>
            </a:r>
            <a:r>
              <a:rPr lang="en-GB" sz="2400" dirty="0" err="1">
                <a:solidFill>
                  <a:srgbClr val="82FC00"/>
                </a:solidFill>
                <a:ea typeface="+mn-lt"/>
                <a:cs typeface="+mn-lt"/>
              </a:rPr>
              <a:t>часовима</a:t>
            </a:r>
            <a:r>
              <a:rPr lang="en-GB" sz="2400" dirty="0">
                <a:solidFill>
                  <a:srgbClr val="82FC00"/>
                </a:solidFill>
                <a:ea typeface="+mn-lt"/>
                <a:cs typeface="+mn-lt"/>
              </a:rPr>
              <a:t> </a:t>
            </a:r>
            <a:r>
              <a:rPr lang="en-GB" sz="2400" dirty="0" err="1">
                <a:solidFill>
                  <a:srgbClr val="82FC00"/>
                </a:solidFill>
                <a:ea typeface="+mn-lt"/>
                <a:cs typeface="+mn-lt"/>
              </a:rPr>
              <a:t>музичке</a:t>
            </a:r>
            <a:r>
              <a:rPr lang="en-GB" sz="2400" dirty="0">
                <a:solidFill>
                  <a:srgbClr val="82FC00"/>
                </a:solidFill>
                <a:ea typeface="+mn-lt"/>
                <a:cs typeface="+mn-lt"/>
              </a:rPr>
              <a:t> </a:t>
            </a:r>
            <a:r>
              <a:rPr lang="en-GB" sz="2400" dirty="0" err="1">
                <a:solidFill>
                  <a:srgbClr val="82FC00"/>
                </a:solidFill>
                <a:ea typeface="+mn-lt"/>
                <a:cs typeface="+mn-lt"/>
              </a:rPr>
              <a:t>културе</a:t>
            </a:r>
            <a:r>
              <a:rPr lang="en-GB" sz="2400" dirty="0">
                <a:solidFill>
                  <a:srgbClr val="82FC00"/>
                </a:solidFill>
                <a:ea typeface="+mn-lt"/>
                <a:cs typeface="+mn-lt"/>
              </a:rPr>
              <a:t> </a:t>
            </a:r>
            <a:r>
              <a:rPr lang="en-GB" sz="2400" dirty="0" err="1">
                <a:solidFill>
                  <a:srgbClr val="82FC00"/>
                </a:solidFill>
                <a:ea typeface="+mn-lt"/>
                <a:cs typeface="+mn-lt"/>
              </a:rPr>
              <a:t>слушали</a:t>
            </a:r>
            <a:r>
              <a:rPr lang="en-GB" sz="2400" dirty="0">
                <a:solidFill>
                  <a:srgbClr val="82FC00"/>
                </a:solidFill>
                <a:ea typeface="+mn-lt"/>
                <a:cs typeface="+mn-lt"/>
              </a:rPr>
              <a:t> </a:t>
            </a:r>
            <a:r>
              <a:rPr lang="en-GB" sz="2400" dirty="0" err="1">
                <a:solidFill>
                  <a:srgbClr val="82FC00"/>
                </a:solidFill>
                <a:ea typeface="+mn-lt"/>
                <a:cs typeface="+mn-lt"/>
              </a:rPr>
              <a:t>смо</a:t>
            </a:r>
            <a:r>
              <a:rPr lang="en-GB" sz="2400" dirty="0">
                <a:solidFill>
                  <a:srgbClr val="82FC00"/>
                </a:solidFill>
                <a:ea typeface="+mn-lt"/>
                <a:cs typeface="+mn-lt"/>
              </a:rPr>
              <a:t> </a:t>
            </a:r>
            <a:r>
              <a:rPr lang="en-GB" sz="2400" dirty="0" err="1">
                <a:solidFill>
                  <a:srgbClr val="82FC00"/>
                </a:solidFill>
                <a:ea typeface="+mn-lt"/>
                <a:cs typeface="+mn-lt"/>
              </a:rPr>
              <a:t>Химну</a:t>
            </a:r>
            <a:r>
              <a:rPr lang="en-GB" sz="2400" dirty="0">
                <a:solidFill>
                  <a:srgbClr val="82FC00"/>
                </a:solidFill>
                <a:ea typeface="+mn-lt"/>
                <a:cs typeface="+mn-lt"/>
              </a:rPr>
              <a:t> </a:t>
            </a:r>
            <a:r>
              <a:rPr lang="en-GB" sz="2400" dirty="0" err="1">
                <a:solidFill>
                  <a:srgbClr val="82FC00"/>
                </a:solidFill>
                <a:ea typeface="+mn-lt"/>
                <a:cs typeface="+mn-lt"/>
              </a:rPr>
              <a:t>Светом</a:t>
            </a:r>
            <a:r>
              <a:rPr lang="en-GB" sz="2400" dirty="0">
                <a:solidFill>
                  <a:srgbClr val="82FC00"/>
                </a:solidFill>
                <a:ea typeface="+mn-lt"/>
                <a:cs typeface="+mn-lt"/>
              </a:rPr>
              <a:t> </a:t>
            </a:r>
            <a:r>
              <a:rPr lang="en-GB" sz="2400" dirty="0" err="1">
                <a:solidFill>
                  <a:srgbClr val="82FC00"/>
                </a:solidFill>
                <a:ea typeface="+mn-lt"/>
                <a:cs typeface="+mn-lt"/>
              </a:rPr>
              <a:t>Сави</a:t>
            </a:r>
            <a:r>
              <a:rPr lang="en-GB" sz="2400" dirty="0">
                <a:solidFill>
                  <a:srgbClr val="82FC00"/>
                </a:solidFill>
                <a:ea typeface="+mn-lt"/>
                <a:cs typeface="+mn-lt"/>
              </a:rPr>
              <a:t> и </a:t>
            </a:r>
            <a:r>
              <a:rPr lang="en-GB" sz="2400" dirty="0" err="1">
                <a:solidFill>
                  <a:srgbClr val="82FC00"/>
                </a:solidFill>
                <a:ea typeface="+mn-lt"/>
                <a:cs typeface="+mn-lt"/>
              </a:rPr>
              <a:t>друге</a:t>
            </a:r>
            <a:r>
              <a:rPr lang="en-GB" sz="2400" dirty="0">
                <a:solidFill>
                  <a:srgbClr val="82FC00"/>
                </a:solidFill>
                <a:ea typeface="+mn-lt"/>
                <a:cs typeface="+mn-lt"/>
              </a:rPr>
              <a:t> </a:t>
            </a:r>
            <a:r>
              <a:rPr lang="en-GB" sz="2400" dirty="0" err="1">
                <a:solidFill>
                  <a:srgbClr val="82FC00"/>
                </a:solidFill>
                <a:ea typeface="+mn-lt"/>
                <a:cs typeface="+mn-lt"/>
              </a:rPr>
              <a:t>свечане</a:t>
            </a:r>
            <a:r>
              <a:rPr lang="en-GB" sz="2400" dirty="0">
                <a:solidFill>
                  <a:srgbClr val="82FC00"/>
                </a:solidFill>
                <a:ea typeface="+mn-lt"/>
                <a:cs typeface="+mn-lt"/>
              </a:rPr>
              <a:t> </a:t>
            </a:r>
            <a:r>
              <a:rPr lang="en-GB" sz="2400" dirty="0" err="1">
                <a:solidFill>
                  <a:srgbClr val="82FC00"/>
                </a:solidFill>
                <a:ea typeface="+mn-lt"/>
                <a:cs typeface="+mn-lt"/>
              </a:rPr>
              <a:t>песме</a:t>
            </a:r>
            <a:r>
              <a:rPr lang="en-GB" sz="2400" dirty="0">
                <a:solidFill>
                  <a:srgbClr val="82FC00"/>
                </a:solidFill>
                <a:ea typeface="+mn-lt"/>
                <a:cs typeface="+mn-lt"/>
              </a:rPr>
              <a:t> </a:t>
            </a:r>
            <a:r>
              <a:rPr lang="en-GB" sz="2400" dirty="0" err="1">
                <a:solidFill>
                  <a:srgbClr val="82FC00"/>
                </a:solidFill>
                <a:ea typeface="+mn-lt"/>
                <a:cs typeface="+mn-lt"/>
              </a:rPr>
              <a:t>посвећене</a:t>
            </a:r>
            <a:r>
              <a:rPr lang="en-GB" sz="2400" dirty="0">
                <a:solidFill>
                  <a:srgbClr val="82FC00"/>
                </a:solidFill>
                <a:ea typeface="+mn-lt"/>
                <a:cs typeface="+mn-lt"/>
              </a:rPr>
              <a:t> </a:t>
            </a:r>
            <a:r>
              <a:rPr lang="en-GB" sz="2400" dirty="0" err="1">
                <a:solidFill>
                  <a:srgbClr val="82FC00"/>
                </a:solidFill>
                <a:ea typeface="+mn-lt"/>
                <a:cs typeface="+mn-lt"/>
              </a:rPr>
              <a:t>првом</a:t>
            </a:r>
            <a:r>
              <a:rPr lang="en-GB" sz="2400" dirty="0">
                <a:solidFill>
                  <a:srgbClr val="82FC00"/>
                </a:solidFill>
                <a:ea typeface="+mn-lt"/>
                <a:cs typeface="+mn-lt"/>
              </a:rPr>
              <a:t> </a:t>
            </a:r>
            <a:r>
              <a:rPr lang="en-GB" sz="2400" dirty="0" err="1">
                <a:solidFill>
                  <a:srgbClr val="82FC00"/>
                </a:solidFill>
                <a:ea typeface="+mn-lt"/>
                <a:cs typeface="+mn-lt"/>
              </a:rPr>
              <a:t>српском</a:t>
            </a:r>
            <a:r>
              <a:rPr lang="en-GB" sz="2400" dirty="0">
                <a:solidFill>
                  <a:srgbClr val="82FC00"/>
                </a:solidFill>
                <a:ea typeface="+mn-lt"/>
                <a:cs typeface="+mn-lt"/>
              </a:rPr>
              <a:t> </a:t>
            </a:r>
            <a:r>
              <a:rPr lang="en-GB" sz="2400" dirty="0" err="1">
                <a:solidFill>
                  <a:srgbClr val="82FC00"/>
                </a:solidFill>
                <a:ea typeface="+mn-lt"/>
                <a:cs typeface="+mn-lt"/>
              </a:rPr>
              <a:t>просветитељу</a:t>
            </a:r>
            <a:r>
              <a:rPr lang="en-GB" sz="2400" dirty="0">
                <a:solidFill>
                  <a:srgbClr val="82FC00"/>
                </a:solidFill>
                <a:ea typeface="+mn-lt"/>
                <a:cs typeface="+mn-lt"/>
              </a:rPr>
              <a:t> и </a:t>
            </a:r>
            <a:r>
              <a:rPr lang="en-GB" sz="2400" dirty="0" err="1">
                <a:solidFill>
                  <a:srgbClr val="82FC00"/>
                </a:solidFill>
                <a:ea typeface="+mn-lt"/>
                <a:cs typeface="+mn-lt"/>
              </a:rPr>
              <a:t>архиепископу</a:t>
            </a:r>
            <a:r>
              <a:rPr lang="en-GB" sz="2400" dirty="0">
                <a:solidFill>
                  <a:srgbClr val="82FC00"/>
                </a:solidFill>
                <a:ea typeface="+mn-lt"/>
                <a:cs typeface="+mn-lt"/>
              </a:rPr>
              <a:t>. </a:t>
            </a:r>
            <a:r>
              <a:rPr lang="en-GB" sz="2400" dirty="0" err="1">
                <a:solidFill>
                  <a:srgbClr val="82FC00"/>
                </a:solidFill>
                <a:ea typeface="+mn-lt"/>
                <a:cs typeface="+mn-lt"/>
              </a:rPr>
              <a:t>Часови</a:t>
            </a:r>
            <a:r>
              <a:rPr lang="en-GB" sz="2400" dirty="0">
                <a:solidFill>
                  <a:srgbClr val="82FC00"/>
                </a:solidFill>
                <a:ea typeface="+mn-lt"/>
                <a:cs typeface="+mn-lt"/>
              </a:rPr>
              <a:t> </a:t>
            </a:r>
            <a:r>
              <a:rPr lang="en-GB" sz="2400" dirty="0" err="1">
                <a:solidFill>
                  <a:srgbClr val="82FC00"/>
                </a:solidFill>
                <a:ea typeface="+mn-lt"/>
                <a:cs typeface="+mn-lt"/>
              </a:rPr>
              <a:t>ликовне</a:t>
            </a:r>
            <a:r>
              <a:rPr lang="en-GB" sz="2400" dirty="0">
                <a:solidFill>
                  <a:srgbClr val="82FC00"/>
                </a:solidFill>
                <a:ea typeface="+mn-lt"/>
                <a:cs typeface="+mn-lt"/>
              </a:rPr>
              <a:t> </a:t>
            </a:r>
            <a:r>
              <a:rPr lang="en-GB" sz="2400" dirty="0" err="1">
                <a:solidFill>
                  <a:srgbClr val="82FC00"/>
                </a:solidFill>
                <a:ea typeface="+mn-lt"/>
                <a:cs typeface="+mn-lt"/>
              </a:rPr>
              <a:t>културе</a:t>
            </a:r>
            <a:r>
              <a:rPr lang="en-GB" sz="2400" dirty="0">
                <a:solidFill>
                  <a:srgbClr val="82FC00"/>
                </a:solidFill>
                <a:ea typeface="+mn-lt"/>
                <a:cs typeface="+mn-lt"/>
              </a:rPr>
              <a:t> </a:t>
            </a:r>
            <a:r>
              <a:rPr lang="en-GB" sz="2400" dirty="0" err="1">
                <a:solidFill>
                  <a:srgbClr val="82FC00"/>
                </a:solidFill>
                <a:ea typeface="+mn-lt"/>
                <a:cs typeface="+mn-lt"/>
              </a:rPr>
              <a:t>омогућили</a:t>
            </a:r>
            <a:r>
              <a:rPr lang="en-GB" sz="2400" dirty="0">
                <a:solidFill>
                  <a:srgbClr val="82FC00"/>
                </a:solidFill>
                <a:ea typeface="+mn-lt"/>
                <a:cs typeface="+mn-lt"/>
              </a:rPr>
              <a:t> </a:t>
            </a:r>
            <a:r>
              <a:rPr lang="en-GB" sz="2400" dirty="0" err="1">
                <a:solidFill>
                  <a:srgbClr val="82FC00"/>
                </a:solidFill>
                <a:ea typeface="+mn-lt"/>
                <a:cs typeface="+mn-lt"/>
              </a:rPr>
              <a:t>су</a:t>
            </a:r>
            <a:r>
              <a:rPr lang="en-GB" sz="2400" dirty="0">
                <a:solidFill>
                  <a:srgbClr val="82FC00"/>
                </a:solidFill>
                <a:ea typeface="+mn-lt"/>
                <a:cs typeface="+mn-lt"/>
              </a:rPr>
              <a:t> </a:t>
            </a:r>
            <a:r>
              <a:rPr lang="en-GB" sz="2400" dirty="0" err="1">
                <a:solidFill>
                  <a:srgbClr val="82FC00"/>
                </a:solidFill>
                <a:ea typeface="+mn-lt"/>
                <a:cs typeface="+mn-lt"/>
              </a:rPr>
              <a:t>да</a:t>
            </a:r>
            <a:r>
              <a:rPr lang="en-GB" sz="2400" dirty="0">
                <a:solidFill>
                  <a:srgbClr val="82FC00"/>
                </a:solidFill>
                <a:ea typeface="+mn-lt"/>
                <a:cs typeface="+mn-lt"/>
              </a:rPr>
              <a:t> </a:t>
            </a:r>
            <a:r>
              <a:rPr lang="en-GB" sz="2400" dirty="0" err="1">
                <a:solidFill>
                  <a:srgbClr val="82FC00"/>
                </a:solidFill>
                <a:ea typeface="+mn-lt"/>
                <a:cs typeface="+mn-lt"/>
              </a:rPr>
              <a:t>ученици</a:t>
            </a:r>
            <a:r>
              <a:rPr lang="en-GB" sz="2400" dirty="0">
                <a:solidFill>
                  <a:srgbClr val="82FC00"/>
                </a:solidFill>
                <a:ea typeface="+mn-lt"/>
                <a:cs typeface="+mn-lt"/>
              </a:rPr>
              <a:t> </a:t>
            </a:r>
            <a:r>
              <a:rPr lang="en-GB" sz="2400" dirty="0" err="1">
                <a:solidFill>
                  <a:srgbClr val="82FC00"/>
                </a:solidFill>
                <a:ea typeface="+mn-lt"/>
                <a:cs typeface="+mn-lt"/>
              </a:rPr>
              <a:t>покажу</a:t>
            </a:r>
            <a:r>
              <a:rPr lang="en-GB" sz="2400" dirty="0">
                <a:solidFill>
                  <a:srgbClr val="82FC00"/>
                </a:solidFill>
                <a:ea typeface="+mn-lt"/>
                <a:cs typeface="+mn-lt"/>
              </a:rPr>
              <a:t> </a:t>
            </a:r>
            <a:r>
              <a:rPr lang="en-GB" sz="2400" dirty="0" err="1">
                <a:solidFill>
                  <a:srgbClr val="82FC00"/>
                </a:solidFill>
                <a:ea typeface="+mn-lt"/>
                <a:cs typeface="+mn-lt"/>
              </a:rPr>
              <a:t>изузетну</a:t>
            </a:r>
            <a:r>
              <a:rPr lang="en-GB" sz="2400" dirty="0">
                <a:solidFill>
                  <a:srgbClr val="82FC00"/>
                </a:solidFill>
                <a:ea typeface="+mn-lt"/>
                <a:cs typeface="+mn-lt"/>
              </a:rPr>
              <a:t> </a:t>
            </a:r>
            <a:r>
              <a:rPr lang="en-GB" sz="2400" dirty="0" err="1">
                <a:solidFill>
                  <a:srgbClr val="82FC00"/>
                </a:solidFill>
                <a:ea typeface="+mn-lt"/>
                <a:cs typeface="+mn-lt"/>
              </a:rPr>
              <a:t>креативност</a:t>
            </a:r>
            <a:r>
              <a:rPr lang="en-GB" sz="2400" dirty="0">
                <a:solidFill>
                  <a:srgbClr val="82FC00"/>
                </a:solidFill>
                <a:ea typeface="+mn-lt"/>
                <a:cs typeface="+mn-lt"/>
              </a:rPr>
              <a:t> и </a:t>
            </a:r>
            <a:r>
              <a:rPr lang="en-GB" sz="2400" dirty="0" err="1">
                <a:solidFill>
                  <a:srgbClr val="82FC00"/>
                </a:solidFill>
                <a:ea typeface="+mn-lt"/>
                <a:cs typeface="+mn-lt"/>
              </a:rPr>
              <a:t>жељу</a:t>
            </a:r>
            <a:r>
              <a:rPr lang="en-GB" sz="2400" dirty="0">
                <a:solidFill>
                  <a:srgbClr val="82FC00"/>
                </a:solidFill>
                <a:ea typeface="+mn-lt"/>
                <a:cs typeface="+mn-lt"/>
              </a:rPr>
              <a:t> </a:t>
            </a:r>
            <a:r>
              <a:rPr lang="en-GB" sz="2400" dirty="0" err="1">
                <a:solidFill>
                  <a:srgbClr val="82FC00"/>
                </a:solidFill>
                <a:ea typeface="+mn-lt"/>
                <a:cs typeface="+mn-lt"/>
              </a:rPr>
              <a:t>да</a:t>
            </a:r>
            <a:r>
              <a:rPr lang="en-GB" sz="2400" dirty="0">
                <a:solidFill>
                  <a:srgbClr val="82FC00"/>
                </a:solidFill>
                <a:ea typeface="+mn-lt"/>
                <a:cs typeface="+mn-lt"/>
              </a:rPr>
              <a:t> </a:t>
            </a:r>
            <a:r>
              <a:rPr lang="en-GB" sz="2400" dirty="0" err="1">
                <a:solidFill>
                  <a:srgbClr val="82FC00"/>
                </a:solidFill>
                <a:ea typeface="+mn-lt"/>
                <a:cs typeface="+mn-lt"/>
              </a:rPr>
              <a:t>ликовним</a:t>
            </a:r>
            <a:r>
              <a:rPr lang="en-GB" sz="2400" dirty="0">
                <a:solidFill>
                  <a:srgbClr val="82FC00"/>
                </a:solidFill>
                <a:ea typeface="+mn-lt"/>
                <a:cs typeface="+mn-lt"/>
              </a:rPr>
              <a:t> </a:t>
            </a:r>
            <a:r>
              <a:rPr lang="en-GB" sz="2400" dirty="0" err="1">
                <a:solidFill>
                  <a:srgbClr val="82FC00"/>
                </a:solidFill>
                <a:ea typeface="+mn-lt"/>
                <a:cs typeface="+mn-lt"/>
              </a:rPr>
              <a:t>путем</a:t>
            </a:r>
            <a:r>
              <a:rPr lang="en-GB" sz="2400" dirty="0">
                <a:solidFill>
                  <a:srgbClr val="82FC00"/>
                </a:solidFill>
                <a:ea typeface="+mn-lt"/>
                <a:cs typeface="+mn-lt"/>
              </a:rPr>
              <a:t> </a:t>
            </a:r>
            <a:r>
              <a:rPr lang="en-GB" sz="2400" dirty="0" err="1">
                <a:solidFill>
                  <a:srgbClr val="82FC00"/>
                </a:solidFill>
                <a:ea typeface="+mn-lt"/>
                <a:cs typeface="+mn-lt"/>
              </a:rPr>
              <a:t>прикажу</a:t>
            </a:r>
            <a:r>
              <a:rPr lang="en-GB" sz="2400" dirty="0">
                <a:solidFill>
                  <a:srgbClr val="82FC00"/>
                </a:solidFill>
                <a:ea typeface="+mn-lt"/>
                <a:cs typeface="+mn-lt"/>
              </a:rPr>
              <a:t> </a:t>
            </a:r>
            <a:r>
              <a:rPr lang="en-GB" sz="2400" dirty="0" err="1">
                <a:solidFill>
                  <a:srgbClr val="82FC00"/>
                </a:solidFill>
                <a:ea typeface="+mn-lt"/>
                <a:cs typeface="+mn-lt"/>
              </a:rPr>
              <a:t>лик</a:t>
            </a:r>
            <a:r>
              <a:rPr lang="en-GB" sz="2400" dirty="0">
                <a:solidFill>
                  <a:srgbClr val="82FC00"/>
                </a:solidFill>
                <a:ea typeface="+mn-lt"/>
                <a:cs typeface="+mn-lt"/>
              </a:rPr>
              <a:t> и </a:t>
            </a:r>
            <a:r>
              <a:rPr lang="en-GB" sz="2400" dirty="0" err="1">
                <a:solidFill>
                  <a:srgbClr val="82FC00"/>
                </a:solidFill>
                <a:ea typeface="+mn-lt"/>
                <a:cs typeface="+mn-lt"/>
              </a:rPr>
              <a:t>дело</a:t>
            </a:r>
            <a:r>
              <a:rPr lang="en-GB" sz="2400" dirty="0">
                <a:solidFill>
                  <a:srgbClr val="82FC00"/>
                </a:solidFill>
                <a:ea typeface="+mn-lt"/>
                <a:cs typeface="+mn-lt"/>
              </a:rPr>
              <a:t> </a:t>
            </a:r>
            <a:r>
              <a:rPr lang="en-GB" sz="2400" dirty="0" err="1">
                <a:solidFill>
                  <a:srgbClr val="82FC00"/>
                </a:solidFill>
                <a:ea typeface="+mn-lt"/>
                <a:cs typeface="+mn-lt"/>
              </a:rPr>
              <a:t>овог</a:t>
            </a:r>
            <a:r>
              <a:rPr lang="en-GB" sz="2400" dirty="0">
                <a:solidFill>
                  <a:srgbClr val="82FC00"/>
                </a:solidFill>
                <a:ea typeface="+mn-lt"/>
                <a:cs typeface="+mn-lt"/>
              </a:rPr>
              <a:t> </a:t>
            </a:r>
            <a:r>
              <a:rPr lang="en-GB" sz="2400" dirty="0" err="1">
                <a:solidFill>
                  <a:srgbClr val="82FC00"/>
                </a:solidFill>
                <a:ea typeface="+mn-lt"/>
                <a:cs typeface="+mn-lt"/>
              </a:rPr>
              <a:t>свеца</a:t>
            </a:r>
            <a:r>
              <a:rPr lang="en-GB" sz="2400" dirty="0">
                <a:solidFill>
                  <a:srgbClr val="82FC00"/>
                </a:solidFill>
                <a:ea typeface="+mn-lt"/>
                <a:cs typeface="+mn-lt"/>
              </a:rPr>
              <a:t>. </a:t>
            </a:r>
            <a:r>
              <a:rPr lang="en-GB" sz="2400" dirty="0" err="1">
                <a:solidFill>
                  <a:srgbClr val="82FC00"/>
                </a:solidFill>
                <a:ea typeface="+mn-lt"/>
                <a:cs typeface="+mn-lt"/>
              </a:rPr>
              <a:t>Ученици</a:t>
            </a:r>
            <a:r>
              <a:rPr lang="en-GB" sz="2400" dirty="0">
                <a:solidFill>
                  <a:srgbClr val="82FC00"/>
                </a:solidFill>
                <a:ea typeface="+mn-lt"/>
                <a:cs typeface="+mn-lt"/>
              </a:rPr>
              <a:t> </a:t>
            </a:r>
            <a:r>
              <a:rPr lang="en-GB" sz="2400" dirty="0" err="1">
                <a:solidFill>
                  <a:srgbClr val="82FC00"/>
                </a:solidFill>
                <a:ea typeface="+mn-lt"/>
                <a:cs typeface="+mn-lt"/>
              </a:rPr>
              <a:t>продуженог</a:t>
            </a:r>
            <a:r>
              <a:rPr lang="en-GB" sz="2400" dirty="0">
                <a:solidFill>
                  <a:srgbClr val="82FC00"/>
                </a:solidFill>
                <a:ea typeface="+mn-lt"/>
                <a:cs typeface="+mn-lt"/>
              </a:rPr>
              <a:t> </a:t>
            </a:r>
            <a:r>
              <a:rPr lang="en-GB" sz="2400" dirty="0" err="1">
                <a:solidFill>
                  <a:srgbClr val="82FC00"/>
                </a:solidFill>
                <a:ea typeface="+mn-lt"/>
                <a:cs typeface="+mn-lt"/>
              </a:rPr>
              <a:t>боравка</a:t>
            </a:r>
            <a:r>
              <a:rPr lang="en-GB" sz="2400" dirty="0">
                <a:solidFill>
                  <a:srgbClr val="82FC00"/>
                </a:solidFill>
                <a:ea typeface="+mn-lt"/>
                <a:cs typeface="+mn-lt"/>
              </a:rPr>
              <a:t> </a:t>
            </a:r>
            <a:r>
              <a:rPr lang="en-GB" sz="2400" dirty="0" err="1">
                <a:solidFill>
                  <a:srgbClr val="82FC00"/>
                </a:solidFill>
                <a:ea typeface="+mn-lt"/>
                <a:cs typeface="+mn-lt"/>
              </a:rPr>
              <a:t>заједно</a:t>
            </a:r>
            <a:r>
              <a:rPr lang="en-GB" sz="2400" dirty="0">
                <a:solidFill>
                  <a:srgbClr val="82FC00"/>
                </a:solidFill>
                <a:ea typeface="+mn-lt"/>
                <a:cs typeface="+mn-lt"/>
              </a:rPr>
              <a:t> </a:t>
            </a:r>
            <a:r>
              <a:rPr lang="en-GB" sz="2400" dirty="0" err="1">
                <a:solidFill>
                  <a:srgbClr val="82FC00"/>
                </a:solidFill>
                <a:ea typeface="+mn-lt"/>
                <a:cs typeface="+mn-lt"/>
              </a:rPr>
              <a:t>су</a:t>
            </a:r>
            <a:r>
              <a:rPr lang="en-GB" sz="2400" dirty="0">
                <a:solidFill>
                  <a:srgbClr val="82FC00"/>
                </a:solidFill>
                <a:ea typeface="+mn-lt"/>
                <a:cs typeface="+mn-lt"/>
              </a:rPr>
              <a:t> </a:t>
            </a:r>
            <a:r>
              <a:rPr lang="en-GB" sz="2400" dirty="0" err="1">
                <a:solidFill>
                  <a:srgbClr val="82FC00"/>
                </a:solidFill>
                <a:ea typeface="+mn-lt"/>
                <a:cs typeface="+mn-lt"/>
              </a:rPr>
              <a:t>са</a:t>
            </a:r>
            <a:r>
              <a:rPr lang="en-GB" sz="2400" dirty="0">
                <a:solidFill>
                  <a:srgbClr val="82FC00"/>
                </a:solidFill>
                <a:ea typeface="+mn-lt"/>
                <a:cs typeface="+mn-lt"/>
              </a:rPr>
              <a:t> </a:t>
            </a:r>
            <a:r>
              <a:rPr lang="en-GB" sz="2400" dirty="0" err="1">
                <a:solidFill>
                  <a:srgbClr val="82FC00"/>
                </a:solidFill>
                <a:ea typeface="+mn-lt"/>
                <a:cs typeface="+mn-lt"/>
              </a:rPr>
              <a:t>својим</a:t>
            </a:r>
            <a:r>
              <a:rPr lang="en-GB" sz="2400" dirty="0">
                <a:solidFill>
                  <a:srgbClr val="82FC00"/>
                </a:solidFill>
                <a:ea typeface="+mn-lt"/>
                <a:cs typeface="+mn-lt"/>
              </a:rPr>
              <a:t> </a:t>
            </a:r>
            <a:r>
              <a:rPr lang="en-GB" sz="2400" dirty="0" err="1">
                <a:solidFill>
                  <a:srgbClr val="82FC00"/>
                </a:solidFill>
                <a:ea typeface="+mn-lt"/>
                <a:cs typeface="+mn-lt"/>
              </a:rPr>
              <a:t>учитељицама</a:t>
            </a:r>
            <a:r>
              <a:rPr lang="en-GB" sz="2400" dirty="0">
                <a:solidFill>
                  <a:srgbClr val="82FC00"/>
                </a:solidFill>
                <a:ea typeface="+mn-lt"/>
                <a:cs typeface="+mn-lt"/>
              </a:rPr>
              <a:t> </a:t>
            </a:r>
            <a:r>
              <a:rPr lang="en-GB" sz="2400" dirty="0" err="1">
                <a:solidFill>
                  <a:srgbClr val="82FC00"/>
                </a:solidFill>
                <a:ea typeface="+mn-lt"/>
                <a:cs typeface="+mn-lt"/>
              </a:rPr>
              <a:t>дали</a:t>
            </a:r>
            <a:r>
              <a:rPr lang="en-GB" sz="2400" dirty="0">
                <a:solidFill>
                  <a:srgbClr val="82FC00"/>
                </a:solidFill>
                <a:ea typeface="+mn-lt"/>
                <a:cs typeface="+mn-lt"/>
              </a:rPr>
              <a:t> </a:t>
            </a:r>
            <a:r>
              <a:rPr lang="en-GB" sz="2400" dirty="0" err="1">
                <a:solidFill>
                  <a:srgbClr val="82FC00"/>
                </a:solidFill>
                <a:ea typeface="+mn-lt"/>
                <a:cs typeface="+mn-lt"/>
              </a:rPr>
              <a:t>креативан</a:t>
            </a:r>
            <a:r>
              <a:rPr lang="en-GB" sz="2400" dirty="0">
                <a:solidFill>
                  <a:srgbClr val="82FC00"/>
                </a:solidFill>
                <a:ea typeface="+mn-lt"/>
                <a:cs typeface="+mn-lt"/>
              </a:rPr>
              <a:t> </a:t>
            </a:r>
            <a:r>
              <a:rPr lang="en-GB" sz="2400" dirty="0" err="1">
                <a:solidFill>
                  <a:srgbClr val="82FC00"/>
                </a:solidFill>
                <a:ea typeface="+mn-lt"/>
                <a:cs typeface="+mn-lt"/>
              </a:rPr>
              <a:t>допринос</a:t>
            </a:r>
            <a:r>
              <a:rPr lang="en-GB" sz="2400" dirty="0">
                <a:solidFill>
                  <a:srgbClr val="82FC00"/>
                </a:solidFill>
                <a:ea typeface="+mn-lt"/>
                <a:cs typeface="+mn-lt"/>
              </a:rPr>
              <a:t> </a:t>
            </a:r>
            <a:r>
              <a:rPr lang="en-GB" sz="2400" dirty="0" err="1">
                <a:solidFill>
                  <a:srgbClr val="82FC00"/>
                </a:solidFill>
                <a:ea typeface="+mn-lt"/>
                <a:cs typeface="+mn-lt"/>
              </a:rPr>
              <a:t>обележавању</a:t>
            </a:r>
            <a:r>
              <a:rPr lang="en-GB" sz="2400" dirty="0">
                <a:solidFill>
                  <a:srgbClr val="82FC00"/>
                </a:solidFill>
                <a:ea typeface="+mn-lt"/>
                <a:cs typeface="+mn-lt"/>
              </a:rPr>
              <a:t> </a:t>
            </a:r>
            <a:r>
              <a:rPr lang="en-GB" sz="2400" dirty="0" err="1">
                <a:solidFill>
                  <a:srgbClr val="82FC00"/>
                </a:solidFill>
                <a:ea typeface="+mn-lt"/>
                <a:cs typeface="+mn-lt"/>
              </a:rPr>
              <a:t>школске</a:t>
            </a:r>
            <a:r>
              <a:rPr lang="en-GB" sz="2400" dirty="0">
                <a:solidFill>
                  <a:srgbClr val="82FC00"/>
                </a:solidFill>
                <a:ea typeface="+mn-lt"/>
                <a:cs typeface="+mn-lt"/>
              </a:rPr>
              <a:t> </a:t>
            </a:r>
            <a:r>
              <a:rPr lang="en-GB" sz="2400" dirty="0" err="1">
                <a:solidFill>
                  <a:srgbClr val="82FC00"/>
                </a:solidFill>
                <a:ea typeface="+mn-lt"/>
                <a:cs typeface="+mn-lt"/>
              </a:rPr>
              <a:t>славе</a:t>
            </a:r>
            <a:r>
              <a:rPr lang="en-GB" sz="2400" dirty="0">
                <a:solidFill>
                  <a:srgbClr val="82FC00"/>
                </a:solidFill>
                <a:ea typeface="+mn-lt"/>
                <a:cs typeface="+mn-lt"/>
              </a:rPr>
              <a:t>. </a:t>
            </a:r>
            <a:r>
              <a:rPr lang="en-GB" sz="2400" dirty="0" err="1">
                <a:solidFill>
                  <a:srgbClr val="82FC00"/>
                </a:solidFill>
                <a:ea typeface="+mn-lt"/>
                <a:cs typeface="+mn-lt"/>
              </a:rPr>
              <a:t>Дивни</a:t>
            </a:r>
            <a:r>
              <a:rPr lang="en-GB" sz="2400" dirty="0">
                <a:solidFill>
                  <a:srgbClr val="82FC00"/>
                </a:solidFill>
                <a:ea typeface="+mn-lt"/>
                <a:cs typeface="+mn-lt"/>
              </a:rPr>
              <a:t> </a:t>
            </a:r>
            <a:r>
              <a:rPr lang="en-GB" sz="2400" dirty="0" err="1">
                <a:solidFill>
                  <a:srgbClr val="82FC00"/>
                </a:solidFill>
                <a:ea typeface="+mn-lt"/>
                <a:cs typeface="+mn-lt"/>
              </a:rPr>
              <a:t>ликовни</a:t>
            </a:r>
            <a:r>
              <a:rPr lang="en-GB" sz="2400" dirty="0">
                <a:solidFill>
                  <a:srgbClr val="82FC00"/>
                </a:solidFill>
                <a:ea typeface="+mn-lt"/>
                <a:cs typeface="+mn-lt"/>
              </a:rPr>
              <a:t>, </a:t>
            </a:r>
            <a:r>
              <a:rPr lang="en-GB" sz="2400" dirty="0" err="1">
                <a:solidFill>
                  <a:srgbClr val="82FC00"/>
                </a:solidFill>
                <a:ea typeface="+mn-lt"/>
                <a:cs typeface="+mn-lt"/>
              </a:rPr>
              <a:t>као</a:t>
            </a:r>
            <a:r>
              <a:rPr lang="en-GB" sz="2400" dirty="0">
                <a:solidFill>
                  <a:srgbClr val="82FC00"/>
                </a:solidFill>
                <a:ea typeface="+mn-lt"/>
                <a:cs typeface="+mn-lt"/>
              </a:rPr>
              <a:t> и </a:t>
            </a:r>
            <a:r>
              <a:rPr lang="en-GB" sz="2400" dirty="0" err="1">
                <a:solidFill>
                  <a:srgbClr val="82FC00"/>
                </a:solidFill>
                <a:ea typeface="+mn-lt"/>
                <a:cs typeface="+mn-lt"/>
              </a:rPr>
              <a:t>литерарни</a:t>
            </a:r>
            <a:r>
              <a:rPr lang="en-GB" sz="2400" dirty="0">
                <a:solidFill>
                  <a:srgbClr val="82FC00"/>
                </a:solidFill>
                <a:ea typeface="+mn-lt"/>
                <a:cs typeface="+mn-lt"/>
              </a:rPr>
              <a:t> </a:t>
            </a:r>
            <a:r>
              <a:rPr lang="en-GB" sz="2400" dirty="0" err="1">
                <a:solidFill>
                  <a:srgbClr val="82FC00"/>
                </a:solidFill>
                <a:ea typeface="+mn-lt"/>
                <a:cs typeface="+mn-lt"/>
              </a:rPr>
              <a:t>радови</a:t>
            </a:r>
            <a:r>
              <a:rPr lang="en-GB" sz="2400" dirty="0">
                <a:solidFill>
                  <a:srgbClr val="82FC00"/>
                </a:solidFill>
                <a:ea typeface="+mn-lt"/>
                <a:cs typeface="+mn-lt"/>
              </a:rPr>
              <a:t> </a:t>
            </a:r>
            <a:r>
              <a:rPr lang="en-GB" sz="2400" dirty="0" err="1">
                <a:solidFill>
                  <a:srgbClr val="82FC00"/>
                </a:solidFill>
                <a:ea typeface="+mn-lt"/>
                <a:cs typeface="+mn-lt"/>
              </a:rPr>
              <a:t>ученика</a:t>
            </a:r>
            <a:r>
              <a:rPr lang="en-GB" sz="2400" dirty="0">
                <a:solidFill>
                  <a:srgbClr val="82FC00"/>
                </a:solidFill>
                <a:ea typeface="+mn-lt"/>
                <a:cs typeface="+mn-lt"/>
              </a:rPr>
              <a:t> </a:t>
            </a:r>
            <a:r>
              <a:rPr lang="en-GB" sz="2400" dirty="0" err="1">
                <a:solidFill>
                  <a:srgbClr val="82FC00"/>
                </a:solidFill>
                <a:ea typeface="+mn-lt"/>
                <a:cs typeface="+mn-lt"/>
              </a:rPr>
              <a:t>млађих</a:t>
            </a:r>
            <a:r>
              <a:rPr lang="en-GB" sz="2400" dirty="0">
                <a:solidFill>
                  <a:srgbClr val="82FC00"/>
                </a:solidFill>
                <a:ea typeface="+mn-lt"/>
                <a:cs typeface="+mn-lt"/>
              </a:rPr>
              <a:t> и </a:t>
            </a:r>
            <a:r>
              <a:rPr lang="en-GB" sz="2400" dirty="0" err="1">
                <a:solidFill>
                  <a:srgbClr val="82FC00"/>
                </a:solidFill>
                <a:ea typeface="+mn-lt"/>
                <a:cs typeface="+mn-lt"/>
              </a:rPr>
              <a:t>старијих</a:t>
            </a:r>
            <a:r>
              <a:rPr lang="en-GB" sz="2400" dirty="0">
                <a:solidFill>
                  <a:srgbClr val="82FC00"/>
                </a:solidFill>
                <a:ea typeface="+mn-lt"/>
                <a:cs typeface="+mn-lt"/>
              </a:rPr>
              <a:t> </a:t>
            </a:r>
            <a:r>
              <a:rPr lang="en-GB" sz="2400" dirty="0" err="1">
                <a:solidFill>
                  <a:srgbClr val="82FC00"/>
                </a:solidFill>
                <a:ea typeface="+mn-lt"/>
                <a:cs typeface="+mn-lt"/>
              </a:rPr>
              <a:t>разреда</a:t>
            </a:r>
            <a:r>
              <a:rPr lang="en-GB" sz="2400" dirty="0">
                <a:solidFill>
                  <a:srgbClr val="82FC00"/>
                </a:solidFill>
                <a:ea typeface="+mn-lt"/>
                <a:cs typeface="+mn-lt"/>
              </a:rPr>
              <a:t>, </a:t>
            </a:r>
            <a:r>
              <a:rPr lang="en-GB" sz="2400" dirty="0" err="1">
                <a:solidFill>
                  <a:srgbClr val="82FC00"/>
                </a:solidFill>
                <a:ea typeface="+mn-lt"/>
                <a:cs typeface="+mn-lt"/>
              </a:rPr>
              <a:t>обједињени</a:t>
            </a:r>
            <a:r>
              <a:rPr lang="en-GB" sz="2400" dirty="0">
                <a:solidFill>
                  <a:srgbClr val="82FC00"/>
                </a:solidFill>
                <a:ea typeface="+mn-lt"/>
                <a:cs typeface="+mn-lt"/>
              </a:rPr>
              <a:t> </a:t>
            </a:r>
            <a:r>
              <a:rPr lang="en-GB" sz="2400" dirty="0" err="1">
                <a:solidFill>
                  <a:srgbClr val="82FC00"/>
                </a:solidFill>
                <a:ea typeface="+mn-lt"/>
                <a:cs typeface="+mn-lt"/>
              </a:rPr>
              <a:t>су</a:t>
            </a:r>
            <a:r>
              <a:rPr lang="en-GB" sz="2400" dirty="0">
                <a:solidFill>
                  <a:srgbClr val="82FC00"/>
                </a:solidFill>
                <a:ea typeface="+mn-lt"/>
                <a:cs typeface="+mn-lt"/>
              </a:rPr>
              <a:t> </a:t>
            </a:r>
            <a:r>
              <a:rPr lang="en-GB" sz="2400" dirty="0" err="1">
                <a:solidFill>
                  <a:srgbClr val="82FC00"/>
                </a:solidFill>
                <a:ea typeface="+mn-lt"/>
                <a:cs typeface="+mn-lt"/>
              </a:rPr>
              <a:t>путем</a:t>
            </a:r>
            <a:r>
              <a:rPr lang="en-GB" sz="2400" dirty="0">
                <a:solidFill>
                  <a:srgbClr val="82FC00"/>
                </a:solidFill>
                <a:ea typeface="+mn-lt"/>
                <a:cs typeface="+mn-lt"/>
              </a:rPr>
              <a:t> </a:t>
            </a:r>
            <a:r>
              <a:rPr lang="en-GB" sz="2400" dirty="0" err="1">
                <a:solidFill>
                  <a:srgbClr val="82FC00"/>
                </a:solidFill>
                <a:ea typeface="+mn-lt"/>
                <a:cs typeface="+mn-lt"/>
              </a:rPr>
              <a:t>виртуелне</a:t>
            </a:r>
            <a:r>
              <a:rPr lang="en-GB" sz="2400" dirty="0">
                <a:solidFill>
                  <a:srgbClr val="82FC00"/>
                </a:solidFill>
                <a:ea typeface="+mn-lt"/>
                <a:cs typeface="+mn-lt"/>
              </a:rPr>
              <a:t> </a:t>
            </a:r>
            <a:r>
              <a:rPr lang="en-GB" sz="2400" dirty="0" err="1">
                <a:solidFill>
                  <a:srgbClr val="82FC00"/>
                </a:solidFill>
                <a:ea typeface="+mn-lt"/>
                <a:cs typeface="+mn-lt"/>
              </a:rPr>
              <a:t>изложбе</a:t>
            </a:r>
            <a:r>
              <a:rPr lang="en-GB" sz="2400" dirty="0">
                <a:solidFill>
                  <a:srgbClr val="82FC00"/>
                </a:solidFill>
                <a:ea typeface="+mn-lt"/>
                <a:cs typeface="+mn-lt"/>
              </a:rPr>
              <a:t>. </a:t>
            </a:r>
            <a:endParaRPr lang="en-GB" sz="2400" dirty="0">
              <a:solidFill>
                <a:srgbClr val="82FC00"/>
              </a:solidFill>
              <a:cs typeface="Calibri" panose="020F050202020403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5268">
            <a:off x="5331300" y="4572876"/>
            <a:ext cx="1533525" cy="17448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7683730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44C878-149E-4F9D-8B07-D9E198BE5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420000">
            <a:off x="775947" y="379792"/>
            <a:ext cx="9975850" cy="531813"/>
          </a:xfrm>
        </p:spPr>
        <p:txBody>
          <a:bodyPr>
            <a:normAutofit fontScale="90000"/>
          </a:bodyPr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49DFD7-D91F-46CB-9D99-65A39490F43E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21420000">
            <a:off x="814313" y="913438"/>
            <a:ext cx="10515600" cy="5264150"/>
          </a:xfrm>
        </p:spPr>
        <p:txBody>
          <a:bodyPr/>
          <a:lstStyle/>
          <a:p>
            <a:pPr marL="0" indent="0" algn="ctr">
              <a:buNone/>
            </a:pPr>
            <a:r>
              <a:rPr lang="en-GB" sz="4000" b="1" smtClean="0">
                <a:solidFill>
                  <a:srgbClr val="BC4FFF"/>
                </a:solidFill>
              </a:rPr>
              <a:t>Дан школе</a:t>
            </a:r>
            <a:endParaRPr lang="sr-Cyrl-RS" sz="4000" b="1" smtClean="0">
              <a:solidFill>
                <a:srgbClr val="BC4FFF"/>
              </a:solidFill>
            </a:endParaRPr>
          </a:p>
          <a:p>
            <a:pPr marL="0" indent="0" algn="ctr">
              <a:buNone/>
            </a:pPr>
            <a:endParaRPr lang="en-GB" sz="4000" b="1" dirty="0">
              <a:solidFill>
                <a:srgbClr val="BC4FFF"/>
              </a:solidFill>
              <a:cs typeface="Calibri"/>
            </a:endParaRPr>
          </a:p>
          <a:p>
            <a:pPr marL="0" indent="0" algn="ctr">
              <a:buNone/>
            </a:pPr>
            <a:r>
              <a:rPr lang="en-GB" sz="3200" dirty="0" err="1">
                <a:solidFill>
                  <a:srgbClr val="BC4FFF"/>
                </a:solidFill>
                <a:ea typeface="+mn-lt"/>
                <a:cs typeface="+mn-lt"/>
              </a:rPr>
              <a:t>Наша</a:t>
            </a:r>
            <a:r>
              <a:rPr lang="en-GB" sz="3200" dirty="0">
                <a:solidFill>
                  <a:srgbClr val="BC4FFF"/>
                </a:solidFill>
                <a:ea typeface="+mn-lt"/>
                <a:cs typeface="+mn-lt"/>
              </a:rPr>
              <a:t> </a:t>
            </a:r>
            <a:r>
              <a:rPr lang="en-GB" sz="3200" dirty="0" err="1">
                <a:solidFill>
                  <a:srgbClr val="BC4FFF"/>
                </a:solidFill>
                <a:ea typeface="+mn-lt"/>
                <a:cs typeface="+mn-lt"/>
              </a:rPr>
              <a:t>школа</a:t>
            </a:r>
            <a:r>
              <a:rPr lang="en-GB" sz="3200" dirty="0">
                <a:solidFill>
                  <a:srgbClr val="BC4FFF"/>
                </a:solidFill>
                <a:ea typeface="+mn-lt"/>
                <a:cs typeface="+mn-lt"/>
              </a:rPr>
              <a:t> </a:t>
            </a:r>
            <a:r>
              <a:rPr lang="en-GB" sz="3200" dirty="0" err="1">
                <a:solidFill>
                  <a:srgbClr val="BC4FFF"/>
                </a:solidFill>
                <a:ea typeface="+mn-lt"/>
                <a:cs typeface="+mn-lt"/>
              </a:rPr>
              <a:t>поносно</a:t>
            </a:r>
            <a:r>
              <a:rPr lang="en-GB" sz="3200" dirty="0">
                <a:solidFill>
                  <a:srgbClr val="BC4FFF"/>
                </a:solidFill>
                <a:ea typeface="+mn-lt"/>
                <a:cs typeface="+mn-lt"/>
              </a:rPr>
              <a:t> </a:t>
            </a:r>
            <a:r>
              <a:rPr lang="en-GB" sz="3200" dirty="0" err="1">
                <a:solidFill>
                  <a:srgbClr val="BC4FFF"/>
                </a:solidFill>
                <a:ea typeface="+mn-lt"/>
                <a:cs typeface="+mn-lt"/>
              </a:rPr>
              <a:t>носи</a:t>
            </a:r>
            <a:r>
              <a:rPr lang="en-GB" sz="3200" dirty="0">
                <a:solidFill>
                  <a:srgbClr val="BC4FFF"/>
                </a:solidFill>
                <a:ea typeface="+mn-lt"/>
                <a:cs typeface="+mn-lt"/>
              </a:rPr>
              <a:t> </a:t>
            </a:r>
            <a:r>
              <a:rPr lang="en-GB" sz="3200" dirty="0" err="1">
                <a:solidFill>
                  <a:srgbClr val="BC4FFF"/>
                </a:solidFill>
                <a:ea typeface="+mn-lt"/>
                <a:cs typeface="+mn-lt"/>
              </a:rPr>
              <a:t>име</a:t>
            </a:r>
            <a:r>
              <a:rPr lang="en-GB" sz="3200" dirty="0">
                <a:solidFill>
                  <a:srgbClr val="BC4FFF"/>
                </a:solidFill>
                <a:ea typeface="+mn-lt"/>
                <a:cs typeface="+mn-lt"/>
              </a:rPr>
              <a:t> </a:t>
            </a:r>
            <a:r>
              <a:rPr lang="en-GB" sz="3200" dirty="0" err="1">
                <a:solidFill>
                  <a:srgbClr val="BC4FFF"/>
                </a:solidFill>
                <a:ea typeface="+mn-lt"/>
                <a:cs typeface="+mn-lt"/>
              </a:rPr>
              <a:t>по</a:t>
            </a:r>
            <a:r>
              <a:rPr lang="en-GB" sz="3200" dirty="0">
                <a:solidFill>
                  <a:srgbClr val="BC4FFF"/>
                </a:solidFill>
                <a:ea typeface="+mn-lt"/>
                <a:cs typeface="+mn-lt"/>
              </a:rPr>
              <a:t> </a:t>
            </a:r>
            <a:r>
              <a:rPr lang="en-GB" sz="3200" dirty="0" err="1" smtClean="0">
                <a:solidFill>
                  <a:srgbClr val="BC4FFF"/>
                </a:solidFill>
                <a:ea typeface="+mn-lt"/>
                <a:cs typeface="+mn-lt"/>
              </a:rPr>
              <a:t>храбрим</a:t>
            </a:r>
            <a:r>
              <a:rPr lang="en-GB" sz="3200" dirty="0" smtClean="0">
                <a:solidFill>
                  <a:srgbClr val="BC4FFF"/>
                </a:solidFill>
                <a:ea typeface="+mn-lt"/>
                <a:cs typeface="+mn-lt"/>
              </a:rPr>
              <a:t> </a:t>
            </a:r>
            <a:r>
              <a:rPr lang="en-GB" sz="3200" dirty="0">
                <a:solidFill>
                  <a:srgbClr val="BC4FFF"/>
                </a:solidFill>
                <a:ea typeface="+mn-lt"/>
                <a:cs typeface="+mn-lt"/>
              </a:rPr>
              <a:t>и </a:t>
            </a:r>
            <a:r>
              <a:rPr lang="en-GB" sz="3200" dirty="0" err="1">
                <a:solidFill>
                  <a:srgbClr val="BC4FFF"/>
                </a:solidFill>
                <a:ea typeface="+mn-lt"/>
                <a:cs typeface="+mn-lt"/>
              </a:rPr>
              <a:t>одважним</a:t>
            </a:r>
            <a:r>
              <a:rPr lang="en-GB" sz="3200" dirty="0">
                <a:solidFill>
                  <a:srgbClr val="BC4FFF"/>
                </a:solidFill>
                <a:ea typeface="+mn-lt"/>
                <a:cs typeface="+mn-lt"/>
              </a:rPr>
              <a:t> </a:t>
            </a:r>
            <a:r>
              <a:rPr lang="en-GB" sz="3200" dirty="0" err="1">
                <a:solidFill>
                  <a:srgbClr val="BC4FFF"/>
                </a:solidFill>
                <a:ea typeface="+mn-lt"/>
                <a:cs typeface="+mn-lt"/>
              </a:rPr>
              <a:t>младићима</a:t>
            </a:r>
            <a:r>
              <a:rPr lang="en-GB" sz="3200" dirty="0">
                <a:solidFill>
                  <a:srgbClr val="BC4FFF"/>
                </a:solidFill>
                <a:ea typeface="+mn-lt"/>
                <a:cs typeface="+mn-lt"/>
              </a:rPr>
              <a:t>, </a:t>
            </a:r>
            <a:r>
              <a:rPr lang="en-GB" sz="3200" dirty="0" err="1">
                <a:solidFill>
                  <a:srgbClr val="BC4FFF"/>
                </a:solidFill>
                <a:ea typeface="+mn-lt"/>
                <a:cs typeface="+mn-lt"/>
              </a:rPr>
              <a:t>који</a:t>
            </a:r>
            <a:r>
              <a:rPr lang="en-GB" sz="3200" dirty="0">
                <a:solidFill>
                  <a:srgbClr val="BC4FFF"/>
                </a:solidFill>
                <a:ea typeface="+mn-lt"/>
                <a:cs typeface="+mn-lt"/>
              </a:rPr>
              <a:t> </a:t>
            </a:r>
            <a:r>
              <a:rPr lang="en-GB" sz="3200" dirty="0" err="1">
                <a:solidFill>
                  <a:srgbClr val="BC4FFF"/>
                </a:solidFill>
                <a:ea typeface="+mn-lt"/>
                <a:cs typeface="+mn-lt"/>
              </a:rPr>
              <a:t>су</a:t>
            </a:r>
            <a:r>
              <a:rPr lang="en-GB" sz="3200" dirty="0">
                <a:solidFill>
                  <a:srgbClr val="BC4FFF"/>
                </a:solidFill>
                <a:ea typeface="+mn-lt"/>
                <a:cs typeface="+mn-lt"/>
              </a:rPr>
              <a:t> </a:t>
            </a:r>
            <a:r>
              <a:rPr lang="en-GB" sz="3200" dirty="0" err="1">
                <a:solidFill>
                  <a:srgbClr val="BC4FFF"/>
                </a:solidFill>
                <a:ea typeface="+mn-lt"/>
                <a:cs typeface="+mn-lt"/>
              </a:rPr>
              <a:t>младост</a:t>
            </a:r>
            <a:r>
              <a:rPr lang="en-GB" sz="3200" dirty="0">
                <a:solidFill>
                  <a:srgbClr val="BC4FFF"/>
                </a:solidFill>
                <a:ea typeface="+mn-lt"/>
                <a:cs typeface="+mn-lt"/>
              </a:rPr>
              <a:t> и </a:t>
            </a:r>
            <a:r>
              <a:rPr lang="en-GB" sz="3200" dirty="0" err="1">
                <a:solidFill>
                  <a:srgbClr val="BC4FFF"/>
                </a:solidFill>
                <a:ea typeface="+mn-lt"/>
                <a:cs typeface="+mn-lt"/>
              </a:rPr>
              <a:t>животе</a:t>
            </a:r>
            <a:r>
              <a:rPr lang="en-GB" sz="3200" dirty="0">
                <a:solidFill>
                  <a:srgbClr val="BC4FFF"/>
                </a:solidFill>
                <a:ea typeface="+mn-lt"/>
                <a:cs typeface="+mn-lt"/>
              </a:rPr>
              <a:t> </a:t>
            </a:r>
            <a:r>
              <a:rPr lang="en-GB" sz="3200" dirty="0" err="1">
                <a:solidFill>
                  <a:srgbClr val="BC4FFF"/>
                </a:solidFill>
                <a:ea typeface="+mn-lt"/>
                <a:cs typeface="+mn-lt"/>
              </a:rPr>
              <a:t>дали</a:t>
            </a:r>
            <a:r>
              <a:rPr lang="en-GB" sz="3200" dirty="0">
                <a:solidFill>
                  <a:srgbClr val="BC4FFF"/>
                </a:solidFill>
                <a:ea typeface="+mn-lt"/>
                <a:cs typeface="+mn-lt"/>
              </a:rPr>
              <a:t> </a:t>
            </a:r>
            <a:r>
              <a:rPr lang="en-GB" sz="3200" dirty="0" err="1">
                <a:solidFill>
                  <a:srgbClr val="BC4FFF"/>
                </a:solidFill>
                <a:ea typeface="+mn-lt"/>
                <a:cs typeface="+mn-lt"/>
              </a:rPr>
              <a:t>за</a:t>
            </a:r>
            <a:r>
              <a:rPr lang="en-GB" sz="3200" dirty="0">
                <a:solidFill>
                  <a:srgbClr val="BC4FFF"/>
                </a:solidFill>
                <a:ea typeface="+mn-lt"/>
                <a:cs typeface="+mn-lt"/>
              </a:rPr>
              <a:t> </a:t>
            </a:r>
            <a:r>
              <a:rPr lang="en-GB" sz="3200" dirty="0" err="1">
                <a:solidFill>
                  <a:srgbClr val="BC4FFF"/>
                </a:solidFill>
                <a:ea typeface="+mn-lt"/>
                <a:cs typeface="+mn-lt"/>
              </a:rPr>
              <a:t>слободу</a:t>
            </a:r>
            <a:r>
              <a:rPr lang="en-GB" sz="3200" dirty="0">
                <a:solidFill>
                  <a:srgbClr val="BC4FFF"/>
                </a:solidFill>
                <a:ea typeface="+mn-lt"/>
                <a:cs typeface="+mn-lt"/>
              </a:rPr>
              <a:t> </a:t>
            </a:r>
            <a:r>
              <a:rPr lang="en-GB" sz="3200" dirty="0" err="1">
                <a:solidFill>
                  <a:srgbClr val="BC4FFF"/>
                </a:solidFill>
                <a:ea typeface="+mn-lt"/>
                <a:cs typeface="+mn-lt"/>
              </a:rPr>
              <a:t>своје</a:t>
            </a:r>
            <a:r>
              <a:rPr lang="en-GB" sz="3200" dirty="0">
                <a:solidFill>
                  <a:srgbClr val="BC4FFF"/>
                </a:solidFill>
                <a:ea typeface="+mn-lt"/>
                <a:cs typeface="+mn-lt"/>
              </a:rPr>
              <a:t> </a:t>
            </a:r>
            <a:r>
              <a:rPr lang="en-GB" sz="3200" dirty="0" err="1">
                <a:solidFill>
                  <a:srgbClr val="BC4FFF"/>
                </a:solidFill>
                <a:ea typeface="+mn-lt"/>
                <a:cs typeface="+mn-lt"/>
              </a:rPr>
              <a:t>отаџбине</a:t>
            </a:r>
            <a:r>
              <a:rPr lang="en-GB" sz="3200" dirty="0">
                <a:solidFill>
                  <a:srgbClr val="BC4FFF"/>
                </a:solidFill>
                <a:ea typeface="+mn-lt"/>
                <a:cs typeface="+mn-lt"/>
              </a:rPr>
              <a:t> у </a:t>
            </a:r>
            <a:r>
              <a:rPr lang="en-GB" sz="3200" dirty="0" err="1">
                <a:solidFill>
                  <a:srgbClr val="BC4FFF"/>
                </a:solidFill>
                <a:ea typeface="+mn-lt"/>
                <a:cs typeface="+mn-lt"/>
              </a:rPr>
              <a:t>Првом</a:t>
            </a:r>
            <a:r>
              <a:rPr lang="en-GB" sz="3200" dirty="0">
                <a:solidFill>
                  <a:srgbClr val="BC4FFF"/>
                </a:solidFill>
                <a:ea typeface="+mn-lt"/>
                <a:cs typeface="+mn-lt"/>
              </a:rPr>
              <a:t> </a:t>
            </a:r>
            <a:r>
              <a:rPr lang="en-GB" sz="3200" dirty="0" err="1">
                <a:solidFill>
                  <a:srgbClr val="BC4FFF"/>
                </a:solidFill>
                <a:ea typeface="+mn-lt"/>
                <a:cs typeface="+mn-lt"/>
              </a:rPr>
              <a:t>светском</a:t>
            </a:r>
            <a:r>
              <a:rPr lang="en-GB" sz="3200" dirty="0">
                <a:solidFill>
                  <a:srgbClr val="BC4FFF"/>
                </a:solidFill>
                <a:ea typeface="+mn-lt"/>
                <a:cs typeface="+mn-lt"/>
              </a:rPr>
              <a:t> </a:t>
            </a:r>
            <a:r>
              <a:rPr lang="en-GB" sz="3200" dirty="0" err="1">
                <a:solidFill>
                  <a:srgbClr val="BC4FFF"/>
                </a:solidFill>
                <a:ea typeface="+mn-lt"/>
                <a:cs typeface="+mn-lt"/>
              </a:rPr>
              <a:t>рату</a:t>
            </a:r>
            <a:r>
              <a:rPr lang="en-GB" sz="3200" dirty="0">
                <a:solidFill>
                  <a:srgbClr val="BC4FFF"/>
                </a:solidFill>
                <a:ea typeface="+mn-lt"/>
                <a:cs typeface="+mn-lt"/>
              </a:rPr>
              <a:t>.</a:t>
            </a:r>
            <a:endParaRPr lang="sr-Cyrl-RS" sz="3200" dirty="0">
              <a:solidFill>
                <a:srgbClr val="BC4FFF"/>
              </a:solidFill>
              <a:ea typeface="+mn-lt"/>
              <a:cs typeface="+mn-lt"/>
            </a:endParaRPr>
          </a:p>
          <a:p>
            <a:pPr marL="0" indent="0" algn="ctr">
              <a:buNone/>
            </a:pPr>
            <a:r>
              <a:rPr lang="sr-Cyrl-RS" sz="3200" dirty="0">
                <a:solidFill>
                  <a:srgbClr val="BC4FFF"/>
                </a:solidFill>
                <a:ea typeface="+mn-lt"/>
                <a:cs typeface="+mn-lt"/>
              </a:rPr>
              <a:t>Ове године снимљен је документарни филм о нашој школи, који можете погледати на </a:t>
            </a:r>
            <a:r>
              <a:rPr lang="sr-Cyrl-RS" sz="3200" dirty="0" smtClean="0">
                <a:solidFill>
                  <a:srgbClr val="BC4FFF"/>
                </a:solidFill>
                <a:ea typeface="+mn-lt"/>
                <a:cs typeface="+mn-lt"/>
              </a:rPr>
              <a:t>следећем линку</a:t>
            </a:r>
            <a:r>
              <a:rPr lang="sr-Cyrl-RS" sz="3200" dirty="0">
                <a:solidFill>
                  <a:srgbClr val="BC4FFF"/>
                </a:solidFill>
                <a:ea typeface="+mn-lt"/>
                <a:cs typeface="+mn-lt"/>
              </a:rPr>
              <a:t>:</a:t>
            </a:r>
          </a:p>
          <a:p>
            <a:pPr marL="0" indent="0" algn="ctr">
              <a:buNone/>
            </a:pPr>
            <a:r>
              <a:rPr lang="sr-Cyrl-RS" sz="3200" dirty="0">
                <a:solidFill>
                  <a:srgbClr val="BC4FFF"/>
                </a:solidFill>
                <a:ea typeface="+mn-lt"/>
                <a:cs typeface="+mn-lt"/>
              </a:rPr>
              <a:t> </a:t>
            </a:r>
            <a:r>
              <a:rPr lang="en-US" sz="3200" dirty="0">
                <a:solidFill>
                  <a:srgbClr val="BC4FFF"/>
                </a:solidFill>
                <a:ea typeface="+mn-lt"/>
                <a:cs typeface="+mn-lt"/>
                <a:hlinkClick r:id="rId2"/>
              </a:rPr>
              <a:t>https://www.youtube.com/watch?v=UYNKH3ZwE70</a:t>
            </a:r>
            <a:endParaRPr lang="sr-Cyrl-RS" sz="3200" dirty="0">
              <a:solidFill>
                <a:srgbClr val="BC4FFF"/>
              </a:solidFill>
              <a:ea typeface="+mn-lt"/>
              <a:cs typeface="+mn-lt"/>
            </a:endParaRPr>
          </a:p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00912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441525"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sr-Cyrl-R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Наше будуће прваке, који долазе на тестирање у школу, чекају лепе честитке које су за њих направили њихови старији другари.</a:t>
            </a: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8103">
            <a:off x="1674930" y="1648203"/>
            <a:ext cx="8951323" cy="4351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71011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447924">
            <a:off x="947382" y="583489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32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21388344"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sr-Cyrl-RS" b="1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sr-Cyrl-RS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sr-Cyrl-RS" b="1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sr-Cyrl-RS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sr-Cyrl-RS" b="1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sr-Cyrl-RS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sr-Cyrl-R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Ову </a:t>
            </a:r>
            <a:r>
              <a:rPr lang="sr-Cyrl-RS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презентацију направили су ученици шестог разреда, са њиховом наставницом информатике Милином  Смиљанић.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1124">
            <a:off x="2952464" y="408296"/>
            <a:ext cx="6096000" cy="426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4727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2C74CF-567B-4FAC-AF13-5CD802EC1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420000">
            <a:off x="825738" y="365451"/>
            <a:ext cx="10515600" cy="909926"/>
          </a:xfrm>
        </p:spPr>
        <p:txBody>
          <a:bodyPr/>
          <a:lstStyle/>
          <a:p>
            <a:r>
              <a:rPr lang="en-GB" err="1">
                <a:solidFill>
                  <a:schemeClr val="bg1"/>
                </a:solidFill>
                <a:cs typeface="Calibri Light"/>
              </a:rPr>
              <a:t>Основна</a:t>
            </a:r>
            <a:r>
              <a:rPr lang="en-GB">
                <a:solidFill>
                  <a:schemeClr val="bg1"/>
                </a:solidFill>
                <a:cs typeface="Calibri Light"/>
              </a:rPr>
              <a:t> </a:t>
            </a:r>
            <a:r>
              <a:rPr lang="en-GB" err="1">
                <a:solidFill>
                  <a:schemeClr val="bg1"/>
                </a:solidFill>
                <a:cs typeface="Calibri Light"/>
              </a:rPr>
              <a:t>школа</a:t>
            </a:r>
            <a:r>
              <a:rPr lang="en-GB">
                <a:solidFill>
                  <a:schemeClr val="bg1"/>
                </a:solidFill>
                <a:cs typeface="Calibri Light"/>
              </a:rPr>
              <a:t> "1300 </a:t>
            </a:r>
            <a:r>
              <a:rPr lang="en-GB" err="1">
                <a:solidFill>
                  <a:schemeClr val="bg1"/>
                </a:solidFill>
                <a:cs typeface="Calibri Light"/>
              </a:rPr>
              <a:t>каплара</a:t>
            </a:r>
            <a:r>
              <a:rPr lang="en-GB">
                <a:solidFill>
                  <a:schemeClr val="bg1"/>
                </a:solidFill>
                <a:cs typeface="Calibri Light"/>
              </a:rPr>
              <a:t>"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F712715-BDE1-499E-8BD6-1827031E20F3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21420000">
            <a:off x="1000311" y="1268805"/>
            <a:ext cx="10222392" cy="49069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sr" sz="2400" dirty="0">
              <a:solidFill>
                <a:schemeClr val="bg1"/>
              </a:solidFill>
              <a:latin typeface="Baskerville Old Face"/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Основна</a:t>
            </a:r>
            <a:r>
              <a:rPr lang="en-GB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GB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школа</a:t>
            </a:r>
            <a:r>
              <a:rPr lang="en-GB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sr-Cyrl-R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GB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1300</a:t>
            </a:r>
            <a:r>
              <a:rPr lang="en-GB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GB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каплара</a:t>
            </a:r>
            <a:r>
              <a:rPr lang="sr-Cyrl-R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sr-Cyrl-R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GB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GB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са</a:t>
            </a:r>
            <a:r>
              <a:rPr lang="en-GB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GB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седиштем</a:t>
            </a:r>
            <a:r>
              <a:rPr lang="en-GB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у </a:t>
            </a:r>
            <a:r>
              <a:rPr lang="en-GB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Панчиној</a:t>
            </a:r>
            <a:r>
              <a:rPr lang="en-GB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GB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улици</a:t>
            </a:r>
            <a:r>
              <a:rPr lang="en-GB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GB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број</a:t>
            </a:r>
            <a:r>
              <a:rPr lang="en-GB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GB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GB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GB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en-GB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Звездари</a:t>
            </a:r>
            <a:r>
              <a:rPr lang="en-GB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en-GB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основана</a:t>
            </a:r>
            <a:r>
              <a:rPr lang="en-GB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GB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је</a:t>
            </a:r>
            <a:r>
              <a:rPr lang="en-GB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2002. </a:t>
            </a:r>
            <a:r>
              <a:rPr lang="en-GB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године</a:t>
            </a:r>
            <a:r>
              <a:rPr lang="en-GB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GB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спајањем</a:t>
            </a:r>
            <a:r>
              <a:rPr lang="en-GB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GB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две</a:t>
            </a:r>
            <a:r>
              <a:rPr lang="en-GB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GB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школе</a:t>
            </a:r>
            <a:r>
              <a:rPr lang="en-GB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 </a:t>
            </a:r>
            <a:r>
              <a:rPr lang="en-GB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</a:t>
            </a:r>
            <a:r>
              <a:rPr lang="en-GB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GB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године</a:t>
            </a:r>
            <a:r>
              <a:rPr lang="en-GB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en-GB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када</a:t>
            </a:r>
            <a:r>
              <a:rPr lang="en-GB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sr-Cyrl-RS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је</a:t>
            </a:r>
            <a:r>
              <a:rPr lang="en-GB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sr-Cyrl-R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en-GB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бог</a:t>
            </a:r>
            <a:r>
              <a:rPr lang="en-GB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GB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ниског</a:t>
            </a:r>
            <a:r>
              <a:rPr lang="en-GB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GB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наталитета</a:t>
            </a:r>
            <a:r>
              <a:rPr lang="en-GB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у </a:t>
            </a:r>
            <a:r>
              <a:rPr lang="en-GB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држави</a:t>
            </a:r>
            <a:r>
              <a:rPr lang="en-GB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GB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угашено</a:t>
            </a:r>
            <a:r>
              <a:rPr lang="en-GB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GB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више</a:t>
            </a:r>
            <a:r>
              <a:rPr lang="en-GB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GB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школа</a:t>
            </a:r>
            <a:r>
              <a:rPr lang="en-GB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en-GB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осам</a:t>
            </a:r>
            <a:r>
              <a:rPr lang="en-GB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GB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en-GB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GB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територији</a:t>
            </a:r>
            <a:r>
              <a:rPr lang="en-GB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GB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Београда</a:t>
            </a:r>
            <a:r>
              <a:rPr lang="en-GB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en-GB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престале</a:t>
            </a:r>
            <a:r>
              <a:rPr lang="en-GB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GB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су</a:t>
            </a:r>
            <a:r>
              <a:rPr lang="en-GB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GB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са</a:t>
            </a:r>
            <a:r>
              <a:rPr lang="en-GB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GB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радом</a:t>
            </a:r>
            <a:r>
              <a:rPr lang="en-GB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и </a:t>
            </a:r>
            <a:r>
              <a:rPr lang="en-GB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школе</a:t>
            </a:r>
            <a:r>
              <a:rPr lang="en-GB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sr-Cyrl-R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GB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Драгица</a:t>
            </a:r>
            <a:r>
              <a:rPr lang="en-GB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GB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Правица</a:t>
            </a:r>
            <a:r>
              <a:rPr lang="sr-Cyrl-R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GB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и</a:t>
            </a:r>
            <a:r>
              <a:rPr lang="sr-Cyrl-R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R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„</a:t>
            </a:r>
            <a:r>
              <a:rPr lang="en-GB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1300</a:t>
            </a:r>
            <a:r>
              <a:rPr lang="en-GB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GB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каплара</a:t>
            </a:r>
            <a:r>
              <a:rPr lang="sr-Cyrl-R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GB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GB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раније</a:t>
            </a:r>
            <a:r>
              <a:rPr lang="en-GB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sr-Cyrl-R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GB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Моша</a:t>
            </a:r>
            <a:r>
              <a:rPr lang="en-GB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GB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Пијаде</a:t>
            </a:r>
            <a:r>
              <a:rPr lang="sr-Cyrl-R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GB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sr-Cyrl-RS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2400" dirty="0">
              <a:solidFill>
                <a:schemeClr val="bg1"/>
              </a:solidFill>
              <a:latin typeface="Times New Roman" pitchFamily="18" charset="0"/>
              <a:ea typeface="+mn-lt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sr-Cyrl-R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„</a:t>
            </a:r>
            <a:r>
              <a:rPr lang="en-GB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1300</a:t>
            </a:r>
            <a:r>
              <a:rPr lang="en-GB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GB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каплара</a:t>
            </a:r>
            <a:r>
              <a:rPr lang="sr-Cyrl-R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GB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GB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је</a:t>
            </a:r>
            <a:r>
              <a:rPr lang="en-GB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GB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назив</a:t>
            </a:r>
            <a:r>
              <a:rPr lang="en-GB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GB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</a:t>
            </a:r>
            <a:r>
              <a:rPr lang="en-GB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GB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још</a:t>
            </a:r>
            <a:r>
              <a:rPr lang="en-GB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GB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недошколоване</a:t>
            </a:r>
            <a:r>
              <a:rPr lang="en-GB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GB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официре</a:t>
            </a:r>
            <a:r>
              <a:rPr lang="en-GB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GB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који</a:t>
            </a:r>
            <a:r>
              <a:rPr lang="en-GB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GB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су</a:t>
            </a:r>
            <a:r>
              <a:rPr lang="en-GB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GB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послати</a:t>
            </a:r>
            <a:r>
              <a:rPr lang="en-GB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GB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као</a:t>
            </a:r>
            <a:r>
              <a:rPr lang="en-GB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GB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појачање</a:t>
            </a:r>
            <a:r>
              <a:rPr lang="en-GB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GB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Првој</a:t>
            </a:r>
            <a:r>
              <a:rPr lang="en-GB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GB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армији</a:t>
            </a:r>
            <a:r>
              <a:rPr lang="en-GB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у </a:t>
            </a:r>
            <a:r>
              <a:rPr lang="en-GB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Колубарској</a:t>
            </a:r>
            <a:r>
              <a:rPr lang="en-GB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GB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бици</a:t>
            </a:r>
            <a:r>
              <a:rPr lang="en-GB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sr" sz="2400" dirty="0">
                <a:solidFill>
                  <a:schemeClr val="bg1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Име школе </a:t>
            </a:r>
            <a:r>
              <a:rPr lang="sr-Cyrl-RS" sz="2400" dirty="0" smtClean="0">
                <a:solidFill>
                  <a:schemeClr val="bg1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„</a:t>
            </a:r>
            <a:r>
              <a:rPr lang="sr" sz="2400" dirty="0" smtClean="0">
                <a:solidFill>
                  <a:schemeClr val="bg1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1300 каплара</a:t>
            </a:r>
            <a:r>
              <a:rPr lang="sr-Cyrl-RS" sz="2400" dirty="0" smtClean="0">
                <a:solidFill>
                  <a:schemeClr val="bg1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“</a:t>
            </a:r>
            <a:r>
              <a:rPr lang="sr" sz="2400" dirty="0" smtClean="0">
                <a:solidFill>
                  <a:schemeClr val="bg1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sr" sz="2400" dirty="0">
                <a:solidFill>
                  <a:schemeClr val="bg1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представља </a:t>
            </a:r>
            <a:r>
              <a:rPr lang="sr" sz="2400" b="1" dirty="0">
                <a:solidFill>
                  <a:schemeClr val="bg1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симбол </a:t>
            </a:r>
            <a:r>
              <a:rPr lang="sr" sz="2400" b="1" dirty="0" smtClean="0">
                <a:solidFill>
                  <a:schemeClr val="bg1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жртвовања</a:t>
            </a:r>
            <a:r>
              <a:rPr lang="sr-Cyrl-RS" sz="2400" b="1" dirty="0"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sr" sz="2400" b="1" dirty="0" smtClean="0">
                <a:solidFill>
                  <a:schemeClr val="bg1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за </a:t>
            </a:r>
            <a:r>
              <a:rPr lang="sr" sz="2400" b="1" dirty="0">
                <a:solidFill>
                  <a:schemeClr val="bg1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слободу </a:t>
            </a:r>
            <a:r>
              <a:rPr lang="sr" sz="2400" dirty="0">
                <a:solidFill>
                  <a:schemeClr val="bg1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сопствених земаља и народа.</a:t>
            </a:r>
            <a:endParaRPr lang="en-US" sz="2400" dirty="0">
              <a:latin typeface="Times New Roman" pitchFamily="18" charset="0"/>
              <a:ea typeface="+mn-lt"/>
              <a:cs typeface="Times New Roman" pitchFamily="18" charset="0"/>
            </a:endParaRPr>
          </a:p>
          <a:p>
            <a:pPr>
              <a:buFont typeface="Arial"/>
              <a:buChar char="•"/>
            </a:pPr>
            <a:endParaRPr lang="en-GB" sz="2400" dirty="0">
              <a:solidFill>
                <a:schemeClr val="bg1"/>
              </a:solidFill>
              <a:ea typeface="+mn-lt"/>
              <a:cs typeface="+mn-lt"/>
            </a:endParaRPr>
          </a:p>
        </p:txBody>
      </p:sp>
      <p:pic>
        <p:nvPicPr>
          <p:cNvPr id="7" name="Graphic 4" descr="Building outline">
            <a:extLst>
              <a:ext uri="{FF2B5EF4-FFF2-40B4-BE49-F238E27FC236}">
                <a16:creationId xmlns:a16="http://schemas.microsoft.com/office/drawing/2014/main" xmlns="" id="{024E3E33-9C39-496B-B5BB-8E544B9E2F82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21420000">
            <a:off x="7903304" y="261876"/>
            <a:ext cx="4094449" cy="70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7939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Čuvar mesta za sadržaj 5">
            <a:extLst>
              <a:ext uri="{FF2B5EF4-FFF2-40B4-BE49-F238E27FC236}">
                <a16:creationId xmlns:a16="http://schemas.microsoft.com/office/drawing/2014/main" xmlns="" id="{742341C6-CF19-4D77-9574-50FEDB755CE1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21420000">
            <a:off x="841459" y="332073"/>
            <a:ext cx="10515600" cy="563721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endParaRPr lang="sr-Latn-RS" dirty="0">
              <a:cs typeface="Calibri"/>
            </a:endParaRPr>
          </a:p>
          <a:p>
            <a:pPr algn="ctr">
              <a:buNone/>
            </a:pPr>
            <a:r>
              <a:rPr lang="sr-Latn-RS" sz="4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Оцена квалитета</a:t>
            </a:r>
          </a:p>
          <a:p>
            <a:pPr marL="0" indent="0">
              <a:buNone/>
            </a:pPr>
            <a:endParaRPr lang="sr-Cyrl-RS" dirty="0" smtClean="0">
              <a:solidFill>
                <a:srgbClr val="00B0F0"/>
              </a:solidFill>
              <a:latin typeface="Times New Roman" pitchFamily="18" charset="0"/>
              <a:ea typeface="+mn-lt"/>
              <a:cs typeface="Times New Roman" pitchFamily="18" charset="0"/>
            </a:endParaRPr>
          </a:p>
          <a:p>
            <a:pPr marL="0" indent="0">
              <a:buNone/>
            </a:pPr>
            <a:r>
              <a:rPr lang="sr-Latn-RS" dirty="0" smtClean="0">
                <a:solidFill>
                  <a:srgbClr val="00B0F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Општи </a:t>
            </a:r>
            <a:r>
              <a:rPr lang="sr-Latn-RS" dirty="0">
                <a:solidFill>
                  <a:srgbClr val="00B0F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квалитет рада ОШ </a:t>
            </a:r>
            <a:r>
              <a:rPr lang="sr-Cyrl-RS" dirty="0" smtClean="0">
                <a:solidFill>
                  <a:srgbClr val="00B0F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„</a:t>
            </a:r>
            <a:r>
              <a:rPr lang="sr-Latn-RS" dirty="0" smtClean="0">
                <a:solidFill>
                  <a:srgbClr val="00B0F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1300 каплара</a:t>
            </a:r>
            <a:r>
              <a:rPr lang="sr-Cyrl-RS" dirty="0" smtClean="0">
                <a:solidFill>
                  <a:srgbClr val="00B0F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“</a:t>
            </a:r>
            <a:r>
              <a:rPr lang="sr-Latn-RS" dirty="0" smtClean="0">
                <a:solidFill>
                  <a:srgbClr val="00B0F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sr-Latn-RS" dirty="0">
                <a:solidFill>
                  <a:srgbClr val="00B0F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је од стране Тима за спољашње вредновање квалитета рада школе Министарства просвете, науке и технолошког развоја оцењен оценом 4, што је највиша оцена у процесу евалуације. (Школа је остварила 96,67% свих стандарда што подразумева 100% стандарда који су кључни за вредновање).</a:t>
            </a:r>
            <a:endParaRPr lang="sr-Latn-RS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sr-Latn-RS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3" name="Graphic 3" descr="Thumbs up sign outline">
            <a:extLst>
              <a:ext uri="{FF2B5EF4-FFF2-40B4-BE49-F238E27FC236}">
                <a16:creationId xmlns:a16="http://schemas.microsoft.com/office/drawing/2014/main" xmlns="" id="{646C874D-E001-42B9-B87F-E432947DF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955925" y="4519613"/>
            <a:ext cx="914400" cy="914400"/>
          </a:xfrm>
          <a:prstGeom prst="rect">
            <a:avLst/>
          </a:prstGeom>
        </p:spPr>
      </p:pic>
      <p:pic>
        <p:nvPicPr>
          <p:cNvPr id="4" name="Graphic 4" descr="Clipboard Ticked outline">
            <a:extLst>
              <a:ext uri="{FF2B5EF4-FFF2-40B4-BE49-F238E27FC236}">
                <a16:creationId xmlns:a16="http://schemas.microsoft.com/office/drawing/2014/main" xmlns="" id="{60F1B4C4-359E-4830-9BB8-BC2D46D958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960000">
            <a:off x="8797925" y="43973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4113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Čuvar mesta za sadržaj 5">
            <a:extLst>
              <a:ext uri="{FF2B5EF4-FFF2-40B4-BE49-F238E27FC236}">
                <a16:creationId xmlns:a16="http://schemas.microsoft.com/office/drawing/2014/main" xmlns="" id="{72BE90C6-F9A8-4679-BE97-1F9F49683635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21420000">
            <a:off x="761742" y="494526"/>
            <a:ext cx="10579100" cy="540702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buNone/>
            </a:pPr>
            <a:r>
              <a:rPr lang="sr-Latn-R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Поштовани родитељи будућих првака, </a:t>
            </a:r>
            <a:endParaRPr lang="sr-Cyrl-RS" sz="20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en-US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sr-Latn-RS" sz="2000" dirty="0">
                <a:solidFill>
                  <a:srgbClr val="FFFF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Обавештавамо Вас да ће се упис деце у први разред основне школе, за школску 2021/2022. годину обавити у </a:t>
            </a:r>
            <a:r>
              <a:rPr lang="sr-Cyrl-RS" sz="2000" dirty="0" smtClean="0">
                <a:solidFill>
                  <a:srgbClr val="FFFF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периоду </a:t>
            </a:r>
            <a:r>
              <a:rPr lang="sr-Latn-RS" sz="2000" dirty="0" smtClean="0">
                <a:solidFill>
                  <a:srgbClr val="FFFF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од </a:t>
            </a:r>
            <a:r>
              <a:rPr lang="sr-Latn-RS" sz="2000" dirty="0">
                <a:solidFill>
                  <a:srgbClr val="FFFF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01. априла 2021. до 31</a:t>
            </a:r>
            <a:r>
              <a:rPr lang="sr-Latn-RS" sz="2000" dirty="0" smtClean="0">
                <a:solidFill>
                  <a:srgbClr val="FFFF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.</a:t>
            </a:r>
            <a:r>
              <a:rPr lang="sr-Cyrl-RS" sz="2000" dirty="0" smtClean="0">
                <a:solidFill>
                  <a:srgbClr val="FFFF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sr-Latn-RS" sz="2000" dirty="0" smtClean="0">
                <a:solidFill>
                  <a:srgbClr val="FFFF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маја </a:t>
            </a:r>
            <a:r>
              <a:rPr lang="sr-Latn-RS" sz="2000" dirty="0">
                <a:solidFill>
                  <a:srgbClr val="FFFF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2021. </a:t>
            </a:r>
            <a:endParaRPr lang="sr-Latn-RS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sr-Latn-RS" sz="2000" dirty="0">
                <a:solidFill>
                  <a:srgbClr val="FFFF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Родитељи који намеравају да упишу децу у нашу школу а не живе на територији школе, могу послати Молбу за упис школу до </a:t>
            </a:r>
            <a:r>
              <a:rPr lang="sr-Cyrl-RS" sz="2000" dirty="0" smtClean="0">
                <a:solidFill>
                  <a:srgbClr val="FFFF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0</a:t>
            </a:r>
            <a:r>
              <a:rPr lang="sr-Latn-RS" sz="2000" dirty="0" smtClean="0">
                <a:solidFill>
                  <a:srgbClr val="FFFF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1.02.2021</a:t>
            </a:r>
            <a:r>
              <a:rPr lang="sr-Latn-RS" sz="2000" dirty="0">
                <a:solidFill>
                  <a:srgbClr val="FFFF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. године на мејл </a:t>
            </a:r>
            <a:r>
              <a:rPr lang="sr-Latn-RS" sz="2000" u="sng" dirty="0">
                <a:solidFill>
                  <a:srgbClr val="FFFF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natasakaplari@sbb.rs</a:t>
            </a:r>
            <a:r>
              <a:rPr lang="sr-Latn-RS" sz="2000" dirty="0">
                <a:solidFill>
                  <a:srgbClr val="FFFF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.</a:t>
            </a:r>
          </a:p>
          <a:p>
            <a:r>
              <a:rPr lang="sr-Latn-RS" sz="2000" dirty="0">
                <a:solidFill>
                  <a:srgbClr val="FFFF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Провера спремности за полазак у школу деце вршиће се од 1. априла 2021 до 31. маја 2021. године. </a:t>
            </a:r>
            <a:endParaRPr lang="sr-Latn-RS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sr-Latn-RS" sz="2000" dirty="0">
                <a:solidFill>
                  <a:srgbClr val="FFFF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Школа је дужна да упише дете које има пребивалиште на подручју школе. </a:t>
            </a:r>
            <a:endParaRPr lang="sr-Latn-RS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sr-Latn-RS" sz="2000" dirty="0">
                <a:solidFill>
                  <a:srgbClr val="FFFF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Школа може да упише и дете са подручја друге школе, на захтев родитеља, а у складу са просторним могућностима школе. </a:t>
            </a:r>
            <a:endParaRPr lang="sr-Latn-RS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sr-Latn-RS" sz="2000" dirty="0">
                <a:solidFill>
                  <a:srgbClr val="FFFF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Све информације о начину пријаве/уписа ученика биће благовремено објављене на сајту школе. </a:t>
            </a:r>
            <a:endParaRPr lang="sr-Latn-RS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sr-Latn-RS" sz="2000" dirty="0">
              <a:solidFill>
                <a:srgbClr val="FFFF00"/>
              </a:solidFill>
              <a:latin typeface="Aharoni"/>
              <a:ea typeface="+mn-lt"/>
              <a:cs typeface="Aharoni"/>
            </a:endParaRPr>
          </a:p>
          <a:p>
            <a:endParaRPr lang="sr-Latn-RS" dirty="0">
              <a:solidFill>
                <a:srgbClr val="FFFF00"/>
              </a:solidFill>
              <a:latin typeface="Aharoni"/>
              <a:cs typeface="Calibri"/>
            </a:endParaRPr>
          </a:p>
          <a:p>
            <a:pPr marL="0" indent="0">
              <a:buNone/>
            </a:pPr>
            <a:endParaRPr lang="sr-Latn-RS" dirty="0">
              <a:cs typeface="Calibri"/>
            </a:endParaRPr>
          </a:p>
        </p:txBody>
      </p:sp>
      <p:pic>
        <p:nvPicPr>
          <p:cNvPr id="2" name="Picture 2" descr="A picture containing text, van&#10;&#10;Description automatically generated">
            <a:extLst>
              <a:ext uri="{FF2B5EF4-FFF2-40B4-BE49-F238E27FC236}">
                <a16:creationId xmlns:a16="http://schemas.microsoft.com/office/drawing/2014/main" xmlns="" id="{58F45844-7237-483F-B7A0-235B8E213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180000">
            <a:off x="9011980" y="4734021"/>
            <a:ext cx="1463387" cy="151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7000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2C3098-A0A2-4FB2-9104-4DF3A983E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180000">
            <a:off x="823482" y="332093"/>
            <a:ext cx="10515600" cy="948660"/>
          </a:xfrm>
        </p:spPr>
        <p:txBody>
          <a:bodyPr/>
          <a:lstStyle/>
          <a:p>
            <a:pPr algn="ctr"/>
            <a:r>
              <a:rPr lang="en-GB" sz="3200" b="1" dirty="0" err="1">
                <a:solidFill>
                  <a:srgbClr val="FFC000"/>
                </a:solidFill>
                <a:cs typeface="Calibri Light"/>
              </a:rPr>
              <a:t>Распоред</a:t>
            </a:r>
            <a:r>
              <a:rPr lang="en-GB" sz="3200" b="1" dirty="0">
                <a:solidFill>
                  <a:srgbClr val="FFC000"/>
                </a:solidFill>
                <a:cs typeface="Calibri Light"/>
              </a:rPr>
              <a:t> </a:t>
            </a:r>
            <a:r>
              <a:rPr lang="en-GB" sz="3200" b="1" dirty="0" err="1">
                <a:solidFill>
                  <a:srgbClr val="FFC000"/>
                </a:solidFill>
                <a:cs typeface="Calibri Light"/>
              </a:rPr>
              <a:t>рада</a:t>
            </a:r>
            <a:r>
              <a:rPr lang="en-GB" sz="3200" b="1" dirty="0">
                <a:solidFill>
                  <a:srgbClr val="FFC000"/>
                </a:solidFill>
                <a:cs typeface="Calibri Light"/>
              </a:rPr>
              <a:t> и </a:t>
            </a:r>
            <a:r>
              <a:rPr lang="en-GB" sz="3200" b="1" dirty="0" err="1">
                <a:solidFill>
                  <a:srgbClr val="FFC000"/>
                </a:solidFill>
                <a:cs typeface="Calibri Light"/>
              </a:rPr>
              <a:t>часова</a:t>
            </a:r>
            <a:endParaRPr lang="en-GB" sz="3200" b="1" dirty="0">
              <a:solidFill>
                <a:srgbClr val="FFC000"/>
              </a:solidFill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81038D8-E317-439F-A834-40E61C19A330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-180000">
            <a:off x="819975" y="1129651"/>
            <a:ext cx="10515600" cy="5047789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buNone/>
            </a:pPr>
            <a:endParaRPr lang="sr-Cyrl-RS" dirty="0" smtClean="0">
              <a:solidFill>
                <a:srgbClr val="FFC000"/>
              </a:solidFill>
              <a:latin typeface="Times New Roman" pitchFamily="18" charset="0"/>
              <a:ea typeface="+mn-lt"/>
              <a:cs typeface="Times New Roman" pitchFamily="18" charset="0"/>
            </a:endParaRPr>
          </a:p>
          <a:p>
            <a:pPr marL="0" indent="0">
              <a:buNone/>
            </a:pPr>
            <a:r>
              <a:rPr lang="en-GB" dirty="0" err="1" smtClean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Образовно</a:t>
            </a:r>
            <a:r>
              <a:rPr lang="sr-Cyrl-RS" dirty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-</a:t>
            </a:r>
            <a:r>
              <a:rPr lang="en-GB" dirty="0" err="1" smtClean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васпитни</a:t>
            </a:r>
            <a:r>
              <a:rPr lang="en-GB" dirty="0" smtClean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рад</a:t>
            </a:r>
            <a:r>
              <a:rPr lang="en-GB" dirty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у </a:t>
            </a:r>
            <a:r>
              <a:rPr lang="en-GB" dirty="0" err="1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школској</a:t>
            </a:r>
            <a:r>
              <a:rPr lang="en-GB" dirty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2020/2021. </a:t>
            </a:r>
            <a:r>
              <a:rPr lang="en-GB" dirty="0" err="1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години</a:t>
            </a:r>
            <a:r>
              <a:rPr lang="en-GB" dirty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планира</a:t>
            </a:r>
            <a:r>
              <a:rPr lang="en-GB" dirty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се</a:t>
            </a:r>
            <a:r>
              <a:rPr lang="en-GB" dirty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кроз</a:t>
            </a:r>
            <a:r>
              <a:rPr lang="en-GB" dirty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организацију</a:t>
            </a:r>
            <a:r>
              <a:rPr lang="en-GB" dirty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: </a:t>
            </a:r>
          </a:p>
          <a:p>
            <a:r>
              <a:rPr lang="en-GB" dirty="0" err="1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Образовно-васпитног</a:t>
            </a:r>
            <a:r>
              <a:rPr lang="en-GB" dirty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рада</a:t>
            </a:r>
            <a:r>
              <a:rPr lang="en-GB" dirty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у </a:t>
            </a:r>
            <a:r>
              <a:rPr lang="en-GB" dirty="0" err="1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школи</a:t>
            </a:r>
            <a:r>
              <a:rPr lang="en-GB" dirty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кроз</a:t>
            </a:r>
            <a:r>
              <a:rPr lang="en-GB" dirty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непосредан</a:t>
            </a:r>
            <a:r>
              <a:rPr lang="en-GB" dirty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рад</a:t>
            </a:r>
            <a:r>
              <a:rPr lang="en-GB" dirty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и </a:t>
            </a:r>
            <a:r>
              <a:rPr lang="en-GB" dirty="0" err="1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наставом</a:t>
            </a:r>
            <a:r>
              <a:rPr lang="en-GB" dirty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на</a:t>
            </a:r>
            <a:r>
              <a:rPr lang="en-GB" dirty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GB" dirty="0" err="1" smtClean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даљину</a:t>
            </a:r>
            <a:r>
              <a:rPr lang="sr-Cyrl-RS" dirty="0" smtClean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.</a:t>
            </a:r>
            <a:endParaRPr lang="en-GB" dirty="0">
              <a:solidFill>
                <a:srgbClr val="FFC000"/>
              </a:solidFill>
              <a:latin typeface="Times New Roman" pitchFamily="18" charset="0"/>
              <a:ea typeface="+mn-lt"/>
              <a:cs typeface="Times New Roman" pitchFamily="18" charset="0"/>
            </a:endParaRPr>
          </a:p>
          <a:p>
            <a:r>
              <a:rPr lang="en-GB" dirty="0" err="1" smtClean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Непосредан</a:t>
            </a:r>
            <a:r>
              <a:rPr lang="en-GB" dirty="0" smtClean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образовно</a:t>
            </a:r>
            <a:r>
              <a:rPr lang="en-GB" dirty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– </a:t>
            </a:r>
            <a:r>
              <a:rPr lang="en-GB" dirty="0" err="1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васпитни</a:t>
            </a:r>
            <a:r>
              <a:rPr lang="en-GB" dirty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рад</a:t>
            </a:r>
            <a:r>
              <a:rPr lang="en-GB" dirty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у </a:t>
            </a:r>
            <a:r>
              <a:rPr lang="en-GB" dirty="0" err="1" smtClean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школи</a:t>
            </a:r>
            <a:r>
              <a:rPr lang="sr-Cyrl-RS" dirty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.</a:t>
            </a:r>
            <a:endParaRPr lang="en-GB" dirty="0">
              <a:solidFill>
                <a:srgbClr val="FFC000"/>
              </a:solidFill>
              <a:latin typeface="Times New Roman" pitchFamily="18" charset="0"/>
              <a:ea typeface="+mn-lt"/>
              <a:cs typeface="Times New Roman" pitchFamily="18" charset="0"/>
            </a:endParaRPr>
          </a:p>
          <a:p>
            <a:r>
              <a:rPr lang="en-GB" dirty="0" err="1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Час</a:t>
            </a:r>
            <a:r>
              <a:rPr lang="en-GB" dirty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траје</a:t>
            </a:r>
            <a:r>
              <a:rPr lang="en-GB" dirty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30 </a:t>
            </a:r>
            <a:r>
              <a:rPr lang="en-GB" dirty="0" err="1" smtClean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минута</a:t>
            </a:r>
            <a:r>
              <a:rPr lang="sr-Cyrl-RS" dirty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.</a:t>
            </a:r>
            <a:endParaRPr lang="en-GB" dirty="0">
              <a:solidFill>
                <a:srgbClr val="FFC000"/>
              </a:solidFill>
              <a:latin typeface="Times New Roman" pitchFamily="18" charset="0"/>
              <a:ea typeface="+mn-lt"/>
              <a:cs typeface="Times New Roman" pitchFamily="18" charset="0"/>
            </a:endParaRPr>
          </a:p>
          <a:p>
            <a:r>
              <a:rPr lang="en-GB" dirty="0" err="1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Одељења</a:t>
            </a:r>
            <a:r>
              <a:rPr lang="en-GB" dirty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су</a:t>
            </a:r>
            <a:r>
              <a:rPr lang="en-GB" dirty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подељена</a:t>
            </a:r>
            <a:r>
              <a:rPr lang="en-GB" dirty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на</a:t>
            </a:r>
            <a:r>
              <a:rPr lang="en-GB" dirty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GB" dirty="0" err="1" smtClean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групе</a:t>
            </a:r>
            <a:r>
              <a:rPr lang="sr-Cyrl-RS" dirty="0" smtClean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GB" dirty="0" smtClean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- </a:t>
            </a:r>
            <a:r>
              <a:rPr lang="en-GB" dirty="0" err="1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свака</a:t>
            </a:r>
            <a:r>
              <a:rPr lang="en-GB" dirty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група</a:t>
            </a:r>
            <a:r>
              <a:rPr lang="en-GB" dirty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може</a:t>
            </a:r>
            <a:r>
              <a:rPr lang="en-GB" dirty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да</a:t>
            </a:r>
            <a:r>
              <a:rPr lang="en-GB" dirty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има</a:t>
            </a:r>
            <a:r>
              <a:rPr lang="en-GB" dirty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највише</a:t>
            </a:r>
            <a:r>
              <a:rPr lang="en-GB" dirty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15 </a:t>
            </a:r>
            <a:r>
              <a:rPr lang="en-GB" dirty="0" err="1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ученика</a:t>
            </a:r>
            <a:r>
              <a:rPr lang="en-GB" dirty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. У </a:t>
            </a:r>
            <a:r>
              <a:rPr lang="en-GB" dirty="0" err="1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школи</a:t>
            </a:r>
            <a:r>
              <a:rPr lang="en-GB" dirty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је</a:t>
            </a:r>
            <a:r>
              <a:rPr lang="en-GB" dirty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формирано</a:t>
            </a:r>
            <a:r>
              <a:rPr lang="en-GB" dirty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40 </a:t>
            </a:r>
            <a:r>
              <a:rPr lang="en-GB" dirty="0" err="1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група</a:t>
            </a:r>
            <a:r>
              <a:rPr lang="en-GB" dirty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.</a:t>
            </a:r>
          </a:p>
          <a:p>
            <a:r>
              <a:rPr lang="en-GB" dirty="0" err="1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Број</a:t>
            </a:r>
            <a:r>
              <a:rPr lang="en-GB" dirty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ученика</a:t>
            </a:r>
            <a:r>
              <a:rPr lang="en-GB" dirty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који</a:t>
            </a:r>
            <a:r>
              <a:rPr lang="en-GB" dirty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истовремено</a:t>
            </a:r>
            <a:r>
              <a:rPr lang="en-GB" dirty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борави</a:t>
            </a:r>
            <a:r>
              <a:rPr lang="en-GB" dirty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у </a:t>
            </a:r>
            <a:r>
              <a:rPr lang="en-GB" dirty="0" err="1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школи</a:t>
            </a:r>
            <a:r>
              <a:rPr lang="en-GB" dirty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не</a:t>
            </a:r>
            <a:r>
              <a:rPr lang="en-GB" dirty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сме</a:t>
            </a:r>
            <a:r>
              <a:rPr lang="en-GB" dirty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да</a:t>
            </a:r>
            <a:r>
              <a:rPr lang="en-GB" dirty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пређе</a:t>
            </a:r>
            <a:r>
              <a:rPr lang="en-GB" dirty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50 % </a:t>
            </a:r>
            <a:r>
              <a:rPr lang="en-GB" dirty="0" err="1" smtClean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укупног</a:t>
            </a:r>
            <a:r>
              <a:rPr lang="sr-Cyrl-RS" dirty="0" smtClean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броја.</a:t>
            </a:r>
            <a:endParaRPr lang="en-GB" dirty="0">
              <a:solidFill>
                <a:srgbClr val="FFC000"/>
              </a:solidFill>
              <a:latin typeface="Times New Roman" pitchFamily="18" charset="0"/>
              <a:ea typeface="+mn-lt"/>
              <a:cs typeface="Times New Roman" pitchFamily="18" charset="0"/>
            </a:endParaRPr>
          </a:p>
          <a:p>
            <a:r>
              <a:rPr lang="en-GB" dirty="0" err="1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Настава</a:t>
            </a:r>
            <a:r>
              <a:rPr lang="en-GB" dirty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се</a:t>
            </a:r>
            <a:r>
              <a:rPr lang="en-GB" dirty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организује</a:t>
            </a:r>
            <a:r>
              <a:rPr lang="en-GB" dirty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у </a:t>
            </a:r>
            <a:r>
              <a:rPr lang="en-GB" dirty="0" err="1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две</a:t>
            </a:r>
            <a:r>
              <a:rPr lang="en-GB" dirty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смене</a:t>
            </a:r>
            <a:r>
              <a:rPr lang="en-GB" dirty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. </a:t>
            </a:r>
            <a:r>
              <a:rPr lang="en-GB" dirty="0" err="1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Прву</a:t>
            </a:r>
            <a:r>
              <a:rPr lang="en-GB" dirty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смену</a:t>
            </a:r>
            <a:r>
              <a:rPr lang="en-GB" dirty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- </a:t>
            </a:r>
            <a:r>
              <a:rPr lang="en-GB" dirty="0" err="1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од</a:t>
            </a:r>
            <a:r>
              <a:rPr lang="en-GB" dirty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8,00 </a:t>
            </a:r>
            <a:r>
              <a:rPr lang="en-GB" dirty="0" err="1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часова</a:t>
            </a:r>
            <a:r>
              <a:rPr lang="en-GB" dirty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похађају</a:t>
            </a:r>
            <a:r>
              <a:rPr lang="en-GB" dirty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ученици</a:t>
            </a:r>
            <a:r>
              <a:rPr lang="en-GB" dirty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од</a:t>
            </a:r>
            <a:r>
              <a:rPr lang="en-GB" dirty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1. </a:t>
            </a:r>
            <a:r>
              <a:rPr lang="en-GB" dirty="0" err="1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до</a:t>
            </a:r>
            <a:r>
              <a:rPr lang="en-GB" dirty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4. </a:t>
            </a:r>
            <a:r>
              <a:rPr lang="en-GB" dirty="0" err="1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разреда</a:t>
            </a:r>
            <a:r>
              <a:rPr lang="en-GB" dirty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. </a:t>
            </a:r>
            <a:r>
              <a:rPr lang="en-GB" dirty="0" err="1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Другу</a:t>
            </a:r>
            <a:r>
              <a:rPr lang="en-GB" dirty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GB" dirty="0" err="1" smtClean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смену</a:t>
            </a:r>
            <a:r>
              <a:rPr lang="sr-Cyrl-RS" dirty="0" smtClean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GB" dirty="0" smtClean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- </a:t>
            </a:r>
            <a:r>
              <a:rPr lang="en-GB" dirty="0" err="1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од</a:t>
            </a:r>
            <a:r>
              <a:rPr lang="en-GB" dirty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13,30 </a:t>
            </a:r>
            <a:r>
              <a:rPr lang="en-GB" dirty="0" err="1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похађају</a:t>
            </a:r>
            <a:r>
              <a:rPr lang="en-GB" dirty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ученици</a:t>
            </a:r>
            <a:r>
              <a:rPr lang="en-GB" dirty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од</a:t>
            </a:r>
            <a:r>
              <a:rPr lang="en-GB" dirty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5. </a:t>
            </a:r>
            <a:r>
              <a:rPr lang="en-GB" dirty="0" err="1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до</a:t>
            </a:r>
            <a:r>
              <a:rPr lang="en-GB" dirty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8. </a:t>
            </a:r>
            <a:r>
              <a:rPr lang="en-GB" dirty="0" err="1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разреда</a:t>
            </a:r>
            <a:r>
              <a:rPr lang="en-GB" dirty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.</a:t>
            </a:r>
          </a:p>
          <a:p>
            <a:r>
              <a:rPr lang="en-GB" dirty="0" err="1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Групе</a:t>
            </a:r>
            <a:r>
              <a:rPr lang="en-GB" dirty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ученика</a:t>
            </a:r>
            <a:r>
              <a:rPr lang="en-GB" dirty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обе</a:t>
            </a:r>
            <a:r>
              <a:rPr lang="en-GB" dirty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смене</a:t>
            </a:r>
            <a:r>
              <a:rPr lang="en-GB" dirty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GB" dirty="0" err="1" smtClean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ротирају</a:t>
            </a:r>
            <a:r>
              <a:rPr lang="en-GB" dirty="0" smtClean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се</a:t>
            </a:r>
            <a:r>
              <a:rPr lang="en-GB" dirty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на</a:t>
            </a:r>
            <a:r>
              <a:rPr lang="en-GB" dirty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недељном</a:t>
            </a:r>
            <a:r>
              <a:rPr lang="en-GB" dirty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нивоу</a:t>
            </a:r>
            <a:r>
              <a:rPr lang="en-GB" dirty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.</a:t>
            </a:r>
          </a:p>
          <a:p>
            <a:r>
              <a:rPr lang="en-GB" dirty="0" err="1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Први</a:t>
            </a:r>
            <a:r>
              <a:rPr lang="en-GB" dirty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и </a:t>
            </a:r>
            <a:r>
              <a:rPr lang="en-GB" dirty="0" err="1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други</a:t>
            </a:r>
            <a:r>
              <a:rPr lang="en-GB" dirty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разред</a:t>
            </a:r>
            <a:r>
              <a:rPr lang="en-GB" dirty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велики</a:t>
            </a:r>
            <a:r>
              <a:rPr lang="en-GB" dirty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одмор</a:t>
            </a:r>
            <a:r>
              <a:rPr lang="en-GB" dirty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имају</a:t>
            </a:r>
            <a:r>
              <a:rPr lang="en-GB" dirty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после</a:t>
            </a:r>
            <a:r>
              <a:rPr lang="en-GB" dirty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2.часа, а </a:t>
            </a:r>
            <a:r>
              <a:rPr lang="en-GB" dirty="0" err="1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трећи</a:t>
            </a:r>
            <a:r>
              <a:rPr lang="en-GB" dirty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и </a:t>
            </a:r>
            <a:r>
              <a:rPr lang="en-GB" dirty="0" err="1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четврти</a:t>
            </a:r>
            <a:r>
              <a:rPr lang="en-GB" dirty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разред</a:t>
            </a:r>
            <a:r>
              <a:rPr lang="en-GB" dirty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, </a:t>
            </a:r>
            <a:r>
              <a:rPr lang="en-GB" dirty="0" err="1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као</a:t>
            </a:r>
            <a:r>
              <a:rPr lang="en-GB" dirty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и </a:t>
            </a:r>
            <a:r>
              <a:rPr lang="en-GB" dirty="0" err="1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ученици</a:t>
            </a:r>
            <a:r>
              <a:rPr lang="en-GB" dirty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од</a:t>
            </a:r>
            <a:r>
              <a:rPr lang="en-GB" dirty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5. </a:t>
            </a:r>
            <a:r>
              <a:rPr lang="en-GB" dirty="0" err="1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до</a:t>
            </a:r>
            <a:r>
              <a:rPr lang="en-GB" dirty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8. </a:t>
            </a:r>
            <a:r>
              <a:rPr lang="en-GB" dirty="0" err="1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разреда</a:t>
            </a:r>
            <a:r>
              <a:rPr lang="en-GB" dirty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после</a:t>
            </a:r>
            <a:r>
              <a:rPr lang="en-GB" dirty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3</a:t>
            </a:r>
            <a:r>
              <a:rPr lang="en-GB" dirty="0" smtClean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.</a:t>
            </a:r>
            <a:r>
              <a:rPr lang="sr-Cyrl-RS" dirty="0" smtClean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GB" dirty="0" err="1" smtClean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часа</a:t>
            </a:r>
            <a:r>
              <a:rPr lang="en-GB" dirty="0">
                <a:solidFill>
                  <a:srgbClr val="FFC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.</a:t>
            </a:r>
          </a:p>
          <a:p>
            <a:endParaRPr lang="en-GB" dirty="0">
              <a:solidFill>
                <a:srgbClr val="FFC000"/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886493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able&#10;&#10;Description automatically generated">
            <a:extLst>
              <a:ext uri="{FF2B5EF4-FFF2-40B4-BE49-F238E27FC236}">
                <a16:creationId xmlns:a16="http://schemas.microsoft.com/office/drawing/2014/main" xmlns="" id="{E9F47FBB-109A-49E1-BE25-9F790FED89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1480000">
            <a:off x="981420" y="680687"/>
            <a:ext cx="3390900" cy="2847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E32DC320-3B7E-4973-AFD1-913C8D6307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80000">
            <a:off x="4535938" y="1618523"/>
            <a:ext cx="2735494" cy="4057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5" descr="Table&#10;&#10;Description automatically generated">
            <a:extLst>
              <a:ext uri="{FF2B5EF4-FFF2-40B4-BE49-F238E27FC236}">
                <a16:creationId xmlns:a16="http://schemas.microsoft.com/office/drawing/2014/main" xmlns="" id="{7EFFDA4E-079D-43C6-AB39-428CEB218F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80000">
            <a:off x="7308283" y="234205"/>
            <a:ext cx="3744069" cy="4737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309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A2DED1-DE4E-4E47-B28D-4DF3D3360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420000">
            <a:off x="899310" y="389484"/>
            <a:ext cx="10507663" cy="984251"/>
          </a:xfrm>
        </p:spPr>
        <p:txBody>
          <a:bodyPr>
            <a:normAutofit/>
          </a:bodyPr>
          <a:lstStyle/>
          <a:p>
            <a:r>
              <a:rPr lang="sr-Cyrl-RS" sz="3200" dirty="0" smtClean="0">
                <a:solidFill>
                  <a:schemeClr val="bg1"/>
                </a:solidFill>
              </a:rPr>
              <a:t>                        </a:t>
            </a:r>
            <a:r>
              <a:rPr lang="en-GB" sz="3200" dirty="0" err="1" smtClean="0">
                <a:solidFill>
                  <a:schemeClr val="bg1"/>
                </a:solidFill>
              </a:rPr>
              <a:t>Школски</a:t>
            </a:r>
            <a:r>
              <a:rPr lang="en-GB" sz="3200" dirty="0" smtClean="0">
                <a:solidFill>
                  <a:schemeClr val="bg1"/>
                </a:solidFill>
              </a:rPr>
              <a:t> </a:t>
            </a:r>
            <a:r>
              <a:rPr lang="en-GB" sz="3200" dirty="0" err="1">
                <a:solidFill>
                  <a:schemeClr val="bg1"/>
                </a:solidFill>
              </a:rPr>
              <a:t>капацитети</a:t>
            </a:r>
            <a:r>
              <a:rPr lang="en-GB" sz="3200" dirty="0">
                <a:solidFill>
                  <a:schemeClr val="bg1"/>
                </a:solidFill>
              </a:rPr>
              <a:t> </a:t>
            </a:r>
            <a:endParaRPr lang="en-GB" sz="3200" dirty="0">
              <a:solidFill>
                <a:schemeClr val="bg1"/>
              </a:solidFill>
              <a:cs typeface="Calibri Light"/>
            </a:endParaRPr>
          </a:p>
          <a:p>
            <a:endParaRPr lang="en-GB" dirty="0">
              <a:cs typeface="Calibri Light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BA5F3412-75A2-4077-9368-408022EC56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1420000">
            <a:off x="1712022" y="3736968"/>
            <a:ext cx="3049746" cy="222464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BBC7096-F9B5-402F-A8EE-0A12FBFDF1F9}"/>
              </a:ext>
            </a:extLst>
          </p:cNvPr>
          <p:cNvSpPr txBox="1"/>
          <p:nvPr/>
        </p:nvSpPr>
        <p:spPr>
          <a:xfrm rot="21420000">
            <a:off x="1862572" y="585585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err="1">
                <a:solidFill>
                  <a:schemeClr val="bg1"/>
                </a:solidFill>
                <a:cs typeface="Calibri"/>
              </a:rPr>
              <a:t>Боравак</a:t>
            </a:r>
          </a:p>
        </p:txBody>
      </p:sp>
      <p:pic>
        <p:nvPicPr>
          <p:cNvPr id="6" name="Picture 6" descr="A picture containing floor, indoor, room, area&#10;&#10;Description automatically generated">
            <a:extLst>
              <a:ext uri="{FF2B5EF4-FFF2-40B4-BE49-F238E27FC236}">
                <a16:creationId xmlns:a16="http://schemas.microsoft.com/office/drawing/2014/main" xmlns="" id="{02595D45-87EB-4B1B-B8FC-F6B9B894F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4157" y="3304677"/>
            <a:ext cx="2774950" cy="2057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A5A4CA1-7C44-44F7-9DB4-4797D5B46DC3}"/>
              </a:ext>
            </a:extLst>
          </p:cNvPr>
          <p:cNvSpPr txBox="1"/>
          <p:nvPr/>
        </p:nvSpPr>
        <p:spPr>
          <a:xfrm>
            <a:off x="7960014" y="5444548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err="1">
                <a:solidFill>
                  <a:srgbClr val="FFFFFF"/>
                </a:solidFill>
                <a:cs typeface="Calibri"/>
              </a:rPr>
              <a:t>Разредна</a:t>
            </a:r>
            <a:r>
              <a:rPr lang="en-GB">
                <a:solidFill>
                  <a:srgbClr val="FFFFFF"/>
                </a:solidFill>
                <a:cs typeface="Calibri"/>
              </a:rPr>
              <a:t> </a:t>
            </a:r>
            <a:r>
              <a:rPr lang="en-GB" err="1">
                <a:solidFill>
                  <a:srgbClr val="FFFFFF"/>
                </a:solidFill>
                <a:cs typeface="Calibri"/>
              </a:rPr>
              <a:t>настава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ADAD59F-0DD8-4D8A-9051-703AB477C579}"/>
              </a:ext>
            </a:extLst>
          </p:cNvPr>
          <p:cNvSpPr txBox="1"/>
          <p:nvPr/>
        </p:nvSpPr>
        <p:spPr>
          <a:xfrm>
            <a:off x="5153025" y="362902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GB">
              <a:cs typeface="Calibri"/>
            </a:endParaRPr>
          </a:p>
        </p:txBody>
      </p:sp>
      <p:pic>
        <p:nvPicPr>
          <p:cNvPr id="8" name="Picture 8" descr="A picture containing indoor, wall, ceiling, floor&#10;&#10;Description automatically generated">
            <a:extLst>
              <a:ext uri="{FF2B5EF4-FFF2-40B4-BE49-F238E27FC236}">
                <a16:creationId xmlns:a16="http://schemas.microsoft.com/office/drawing/2014/main" xmlns="" id="{0017C5EF-B63F-4FDA-BB8D-F2F89F47B4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026" r="289" b="-221"/>
          <a:stretch/>
        </p:blipFill>
        <p:spPr>
          <a:xfrm rot="21360000">
            <a:off x="4638801" y="2111295"/>
            <a:ext cx="2735273" cy="18856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xmlns="" id="{96C08AED-9FF2-4CCE-9508-2FB767C0288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913" b="8478"/>
          <a:stretch/>
        </p:blipFill>
        <p:spPr>
          <a:xfrm>
            <a:off x="7859686" y="311437"/>
            <a:ext cx="2552700" cy="27779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xmlns="" id="{0C525929-7A08-460E-B51C-572A1D2877D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550" r="-268" b="2526"/>
          <a:stretch/>
        </p:blipFill>
        <p:spPr>
          <a:xfrm rot="21300000">
            <a:off x="1690831" y="1080882"/>
            <a:ext cx="2160166" cy="245516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B2C5B14-4A35-4964-8F7B-3FFA625F619F}"/>
              </a:ext>
            </a:extLst>
          </p:cNvPr>
          <p:cNvSpPr txBox="1"/>
          <p:nvPr/>
        </p:nvSpPr>
        <p:spPr>
          <a:xfrm rot="21420000">
            <a:off x="2962275" y="1241281"/>
            <a:ext cx="463232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000" err="1">
                <a:solidFill>
                  <a:schemeClr val="bg1"/>
                </a:solidFill>
                <a:cs typeface="Calibri"/>
              </a:rPr>
              <a:t>Предметна</a:t>
            </a:r>
            <a:r>
              <a:rPr lang="en-GB" sz="2000">
                <a:solidFill>
                  <a:schemeClr val="bg1"/>
                </a:solidFill>
                <a:cs typeface="Calibri"/>
              </a:rPr>
              <a:t> </a:t>
            </a:r>
            <a:r>
              <a:rPr lang="en-GB" sz="2000" err="1">
                <a:solidFill>
                  <a:schemeClr val="bg1"/>
                </a:solidFill>
                <a:cs typeface="Calibri"/>
              </a:rPr>
              <a:t>настава</a:t>
            </a:r>
            <a:endParaRPr lang="en-GB" sz="2000">
              <a:solidFill>
                <a:schemeClr val="bg1"/>
              </a:solidFill>
              <a:cs typeface="Calibri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CA8CE871-9835-4F1C-8A22-701216D9FF95}"/>
              </a:ext>
            </a:extLst>
          </p:cNvPr>
          <p:cNvCxnSpPr/>
          <p:nvPr/>
        </p:nvCxnSpPr>
        <p:spPr>
          <a:xfrm flipH="1">
            <a:off x="6513514" y="1328738"/>
            <a:ext cx="1149349" cy="2539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B3E06BD7-96F9-4723-A107-0F4602B0B3C3}"/>
              </a:ext>
            </a:extLst>
          </p:cNvPr>
          <p:cNvCxnSpPr/>
          <p:nvPr/>
        </p:nvCxnSpPr>
        <p:spPr>
          <a:xfrm flipV="1">
            <a:off x="3894549" y="1635799"/>
            <a:ext cx="327026" cy="35559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45710EF9-3A10-43CA-882F-0981856BDA15}"/>
              </a:ext>
            </a:extLst>
          </p:cNvPr>
          <p:cNvCxnSpPr/>
          <p:nvPr/>
        </p:nvCxnSpPr>
        <p:spPr>
          <a:xfrm flipH="1" flipV="1">
            <a:off x="5775324" y="1568450"/>
            <a:ext cx="85726" cy="46672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10" descr="Teacher outline">
            <a:extLst>
              <a:ext uri="{FF2B5EF4-FFF2-40B4-BE49-F238E27FC236}">
                <a16:creationId xmlns:a16="http://schemas.microsoft.com/office/drawing/2014/main" xmlns="" id="{0389CC5D-58ED-4C8F-BA84-7BBFC24683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 rot="-180000">
            <a:off x="5549530" y="4450562"/>
            <a:ext cx="1200150" cy="120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1745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A picture containing indoor, bathroom, wall, floor&#10;&#10;Description automatically generated">
            <a:extLst>
              <a:ext uri="{FF2B5EF4-FFF2-40B4-BE49-F238E27FC236}">
                <a16:creationId xmlns:a16="http://schemas.microsoft.com/office/drawing/2014/main" xmlns="" id="{4C40BF53-F16C-4D8C-BC29-3B8B8C7F98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40000">
            <a:off x="944541" y="1636801"/>
            <a:ext cx="2743200" cy="2057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6" descr="A picture containing wall, indoor, floor&#10;&#10;Description automatically generated">
            <a:extLst>
              <a:ext uri="{FF2B5EF4-FFF2-40B4-BE49-F238E27FC236}">
                <a16:creationId xmlns:a16="http://schemas.microsoft.com/office/drawing/2014/main" xmlns="" id="{179BEE8C-2F2D-4C91-AD1F-A9E771F4B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20000">
            <a:off x="8395826" y="385215"/>
            <a:ext cx="2743200" cy="36536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xmlns="" id="{73159861-D4E9-4D7F-B432-8BDBE04F5A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3399" y="3361961"/>
            <a:ext cx="2814637" cy="22569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C7A5156-0A46-4CB7-8140-676EF8655620}"/>
              </a:ext>
            </a:extLst>
          </p:cNvPr>
          <p:cNvSpPr txBox="1"/>
          <p:nvPr/>
        </p:nvSpPr>
        <p:spPr>
          <a:xfrm rot="-120000">
            <a:off x="8538008" y="4048269"/>
            <a:ext cx="274319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err="1">
                <a:solidFill>
                  <a:schemeClr val="bg1"/>
                </a:solidFill>
                <a:cs typeface="Calibri"/>
              </a:rPr>
              <a:t>Лифт</a:t>
            </a:r>
            <a:r>
              <a:rPr lang="en-US">
                <a:solidFill>
                  <a:schemeClr val="bg1"/>
                </a:solidFill>
                <a:cs typeface="Calibri"/>
              </a:rPr>
              <a:t> </a:t>
            </a:r>
            <a:r>
              <a:rPr lang="en-US" err="1">
                <a:solidFill>
                  <a:schemeClr val="bg1"/>
                </a:solidFill>
                <a:cs typeface="Calibri"/>
              </a:rPr>
              <a:t>за</a:t>
            </a:r>
            <a:r>
              <a:rPr lang="en-US">
                <a:solidFill>
                  <a:schemeClr val="bg1"/>
                </a:solidFill>
                <a:cs typeface="Calibri"/>
              </a:rPr>
              <a:t> </a:t>
            </a:r>
            <a:r>
              <a:rPr lang="en-US" err="1">
                <a:solidFill>
                  <a:schemeClr val="bg1"/>
                </a:solidFill>
                <a:cs typeface="Calibri"/>
              </a:rPr>
              <a:t>децу</a:t>
            </a:r>
            <a:r>
              <a:rPr lang="en-US">
                <a:solidFill>
                  <a:schemeClr val="bg1"/>
                </a:solidFill>
                <a:cs typeface="Calibri"/>
              </a:rPr>
              <a:t> </a:t>
            </a:r>
            <a:r>
              <a:rPr lang="en-US" err="1">
                <a:solidFill>
                  <a:schemeClr val="bg1"/>
                </a:solidFill>
                <a:cs typeface="Calibri"/>
              </a:rPr>
              <a:t>са</a:t>
            </a:r>
            <a:r>
              <a:rPr lang="en-US">
                <a:solidFill>
                  <a:schemeClr val="bg1"/>
                </a:solidFill>
                <a:cs typeface="Calibri"/>
              </a:rPr>
              <a:t> </a:t>
            </a:r>
            <a:r>
              <a:rPr lang="en-US" err="1">
                <a:solidFill>
                  <a:schemeClr val="bg1"/>
                </a:solidFill>
                <a:cs typeface="Calibri"/>
              </a:rPr>
              <a:t>посебним</a:t>
            </a:r>
            <a:r>
              <a:rPr lang="en-US">
                <a:solidFill>
                  <a:schemeClr val="bg1"/>
                </a:solidFill>
                <a:cs typeface="Calibri"/>
              </a:rPr>
              <a:t>  </a:t>
            </a:r>
            <a:r>
              <a:rPr lang="en-US" err="1">
                <a:solidFill>
                  <a:schemeClr val="bg1"/>
                </a:solidFill>
                <a:cs typeface="Calibri"/>
              </a:rPr>
              <a:t>потребама</a:t>
            </a:r>
            <a:endParaRPr lang="en-US">
              <a:solidFill>
                <a:schemeClr val="bg1"/>
              </a:solidFill>
              <a:cs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1DF3A4F-3D96-4326-BE07-95E0C22D67DC}"/>
              </a:ext>
            </a:extLst>
          </p:cNvPr>
          <p:cNvSpPr txBox="1"/>
          <p:nvPr/>
        </p:nvSpPr>
        <p:spPr>
          <a:xfrm>
            <a:off x="5492173" y="5431559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  <a:cs typeface="Calibri"/>
              </a:rPr>
              <a:t>Кухи</a:t>
            </a:r>
            <a:r>
              <a:rPr lang="sr-Cyrl-RS" dirty="0" smtClean="0">
                <a:solidFill>
                  <a:schemeClr val="bg1"/>
                </a:solidFill>
                <a:cs typeface="Calibri"/>
              </a:rPr>
              <a:t>њ</a:t>
            </a:r>
            <a:r>
              <a:rPr lang="en-US" dirty="0" smtClean="0">
                <a:solidFill>
                  <a:schemeClr val="bg1"/>
                </a:solidFill>
                <a:cs typeface="Calibri"/>
              </a:rPr>
              <a:t>а </a:t>
            </a:r>
            <a:r>
              <a:rPr lang="en-US" dirty="0">
                <a:solidFill>
                  <a:schemeClr val="bg1"/>
                </a:solidFill>
                <a:cs typeface="Calibri"/>
              </a:rPr>
              <a:t>и </a:t>
            </a:r>
            <a:r>
              <a:rPr lang="en-US" dirty="0" err="1">
                <a:solidFill>
                  <a:schemeClr val="bg1"/>
                </a:solidFill>
                <a:cs typeface="Calibri"/>
              </a:rPr>
              <a:t>трпезарија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0E23EF5-E10B-4C74-8043-2AE7DD9F3760}"/>
              </a:ext>
            </a:extLst>
          </p:cNvPr>
          <p:cNvSpPr txBox="1"/>
          <p:nvPr/>
        </p:nvSpPr>
        <p:spPr>
          <a:xfrm>
            <a:off x="2449946" y="891309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err="1">
                <a:solidFill>
                  <a:schemeClr val="bg1"/>
                </a:solidFill>
                <a:cs typeface="Calibri"/>
              </a:rPr>
              <a:t>Санитарни</a:t>
            </a:r>
            <a:r>
              <a:rPr lang="en-US">
                <a:solidFill>
                  <a:schemeClr val="bg1"/>
                </a:solidFill>
                <a:cs typeface="Calibri"/>
              </a:rPr>
              <a:t> </a:t>
            </a:r>
            <a:r>
              <a:rPr lang="en-US" err="1">
                <a:solidFill>
                  <a:schemeClr val="bg1"/>
                </a:solidFill>
                <a:cs typeface="Calibri"/>
              </a:rPr>
              <a:t>чвор</a:t>
            </a:r>
            <a:r>
              <a:rPr lang="en-US">
                <a:cs typeface="Calibri"/>
              </a:rPr>
              <a:t> </a:t>
            </a:r>
            <a:endParaRPr lang="en-US"/>
          </a:p>
        </p:txBody>
      </p:sp>
      <p:pic>
        <p:nvPicPr>
          <p:cNvPr id="15" name="Picture 15">
            <a:extLst>
              <a:ext uri="{FF2B5EF4-FFF2-40B4-BE49-F238E27FC236}">
                <a16:creationId xmlns:a16="http://schemas.microsoft.com/office/drawing/2014/main" xmlns="" id="{6E97E686-31F2-4BC7-9A43-1D39F2DDDD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135" r="6936" b="7556"/>
          <a:stretch/>
        </p:blipFill>
        <p:spPr>
          <a:xfrm rot="-180000">
            <a:off x="2705389" y="3785504"/>
            <a:ext cx="2552921" cy="2257440"/>
          </a:xfrm>
          <a:prstGeom prst="rect">
            <a:avLst/>
          </a:prstGeom>
          <a:ln w="127000" cap="rnd">
            <a:noFill/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583AE485-1332-49E4-A2E0-13F37B7DEA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20000">
            <a:off x="4880478" y="614523"/>
            <a:ext cx="2060576" cy="2528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xmlns="" id="{220620FC-2DD1-439A-A2FD-5F651BF64FB7}"/>
              </a:ext>
            </a:extLst>
          </p:cNvPr>
          <p:cNvCxnSpPr/>
          <p:nvPr/>
        </p:nvCxnSpPr>
        <p:spPr>
          <a:xfrm flipV="1">
            <a:off x="3694112" y="1227139"/>
            <a:ext cx="295275" cy="83184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FE967A7B-F80D-437D-B53A-BAAD2E06AB43}"/>
              </a:ext>
            </a:extLst>
          </p:cNvPr>
          <p:cNvCxnSpPr/>
          <p:nvPr/>
        </p:nvCxnSpPr>
        <p:spPr>
          <a:xfrm flipH="1" flipV="1">
            <a:off x="4124325" y="1227139"/>
            <a:ext cx="442912" cy="248284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1D9F4D21-58FB-4A57-B547-D3973DC65E36}"/>
              </a:ext>
            </a:extLst>
          </p:cNvPr>
          <p:cNvCxnSpPr/>
          <p:nvPr/>
        </p:nvCxnSpPr>
        <p:spPr>
          <a:xfrm flipH="1" flipV="1">
            <a:off x="4433887" y="1258888"/>
            <a:ext cx="419101" cy="54610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056344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201B9C7-9D1D-4990-BCB7-44C8BA6C514C}"/>
              </a:ext>
            </a:extLst>
          </p:cNvPr>
          <p:cNvSpPr txBox="1"/>
          <p:nvPr/>
        </p:nvSpPr>
        <p:spPr>
          <a:xfrm rot="21420000">
            <a:off x="1715506" y="2416427"/>
            <a:ext cx="2743199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err="1">
                <a:solidFill>
                  <a:schemeClr val="accent5"/>
                </a:solidFill>
                <a:ea typeface="+mn-lt"/>
                <a:cs typeface="+mn-lt"/>
              </a:rPr>
              <a:t>Кабинет</a:t>
            </a:r>
            <a:r>
              <a:rPr lang="en-GB">
                <a:solidFill>
                  <a:schemeClr val="accent5"/>
                </a:solidFill>
                <a:ea typeface="+mn-lt"/>
                <a:cs typeface="+mn-lt"/>
              </a:rPr>
              <a:t> </a:t>
            </a:r>
            <a:r>
              <a:rPr lang="en-GB" err="1">
                <a:solidFill>
                  <a:schemeClr val="accent5"/>
                </a:solidFill>
                <a:ea typeface="+mn-lt"/>
                <a:cs typeface="+mn-lt"/>
              </a:rPr>
              <a:t>за</a:t>
            </a:r>
            <a:r>
              <a:rPr lang="en-GB">
                <a:solidFill>
                  <a:schemeClr val="accent5"/>
                </a:solidFill>
                <a:ea typeface="+mn-lt"/>
                <a:cs typeface="+mn-lt"/>
              </a:rPr>
              <a:t> </a:t>
            </a:r>
            <a:r>
              <a:rPr lang="en-GB" err="1">
                <a:solidFill>
                  <a:schemeClr val="accent5"/>
                </a:solidFill>
                <a:ea typeface="+mn-lt"/>
                <a:cs typeface="+mn-lt"/>
              </a:rPr>
              <a:t>физичко</a:t>
            </a:r>
            <a:r>
              <a:rPr lang="en-GB">
                <a:solidFill>
                  <a:schemeClr val="accent5"/>
                </a:solidFill>
                <a:ea typeface="+mn-lt"/>
                <a:cs typeface="+mn-lt"/>
              </a:rPr>
              <a:t> и </a:t>
            </a:r>
            <a:r>
              <a:rPr lang="en-GB" err="1">
                <a:solidFill>
                  <a:schemeClr val="accent5"/>
                </a:solidFill>
                <a:ea typeface="+mn-lt"/>
                <a:cs typeface="+mn-lt"/>
              </a:rPr>
              <a:t>справарница</a:t>
            </a:r>
            <a:endParaRPr lang="en-US" err="1">
              <a:solidFill>
                <a:schemeClr val="accent5"/>
              </a:solidFill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B70EB026-4587-462D-90FC-E3AA9E0B2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420000">
            <a:off x="3323686" y="3189595"/>
            <a:ext cx="2161458" cy="2869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C920554-5D14-4D21-B276-C3E422510AE2}"/>
              </a:ext>
            </a:extLst>
          </p:cNvPr>
          <p:cNvSpPr txBox="1"/>
          <p:nvPr/>
        </p:nvSpPr>
        <p:spPr>
          <a:xfrm rot="21480000">
            <a:off x="6721873" y="4380868"/>
            <a:ext cx="322661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 err="1">
                <a:solidFill>
                  <a:schemeClr val="accent5"/>
                </a:solidFill>
                <a:cs typeface="Calibri"/>
              </a:rPr>
              <a:t>Велика</a:t>
            </a:r>
            <a:r>
              <a:rPr lang="en-GB" dirty="0">
                <a:solidFill>
                  <a:schemeClr val="accent5"/>
                </a:solidFill>
                <a:cs typeface="Calibri"/>
              </a:rPr>
              <a:t> </a:t>
            </a:r>
            <a:r>
              <a:rPr lang="en-GB" dirty="0" err="1">
                <a:solidFill>
                  <a:schemeClr val="accent5"/>
                </a:solidFill>
                <a:cs typeface="Calibri"/>
              </a:rPr>
              <a:t>фискултурна</a:t>
            </a:r>
            <a:r>
              <a:rPr lang="en-GB" dirty="0">
                <a:solidFill>
                  <a:schemeClr val="accent5"/>
                </a:solidFill>
                <a:cs typeface="Calibri"/>
              </a:rPr>
              <a:t> </a:t>
            </a:r>
            <a:r>
              <a:rPr lang="en-GB" dirty="0" err="1">
                <a:solidFill>
                  <a:schemeClr val="accent5"/>
                </a:solidFill>
                <a:cs typeface="Calibri"/>
              </a:rPr>
              <a:t>сала</a:t>
            </a:r>
            <a:r>
              <a:rPr lang="en-GB" dirty="0">
                <a:solidFill>
                  <a:schemeClr val="accent5"/>
                </a:solidFill>
                <a:cs typeface="Calibri"/>
              </a:rPr>
              <a:t> и </a:t>
            </a:r>
            <a:r>
              <a:rPr lang="sr-Cyrl-RS" dirty="0" smtClean="0">
                <a:solidFill>
                  <a:schemeClr val="accent5"/>
                </a:solidFill>
                <a:cs typeface="Calibri"/>
              </a:rPr>
              <a:t>две</a:t>
            </a:r>
            <a:r>
              <a:rPr lang="en-GB" dirty="0" smtClean="0">
                <a:solidFill>
                  <a:schemeClr val="accent5"/>
                </a:solidFill>
                <a:cs typeface="Calibri"/>
              </a:rPr>
              <a:t> </a:t>
            </a:r>
            <a:r>
              <a:rPr lang="en-GB" dirty="0" err="1">
                <a:solidFill>
                  <a:schemeClr val="accent5"/>
                </a:solidFill>
                <a:cs typeface="Calibri"/>
              </a:rPr>
              <a:t>свлачионице</a:t>
            </a:r>
            <a:r>
              <a:rPr lang="en-GB" dirty="0">
                <a:solidFill>
                  <a:schemeClr val="accent5"/>
                </a:solidFill>
                <a:cs typeface="Calibri"/>
              </a:rPr>
              <a:t> </a:t>
            </a:r>
            <a:r>
              <a:rPr lang="en-GB" dirty="0" err="1">
                <a:solidFill>
                  <a:schemeClr val="accent5"/>
                </a:solidFill>
                <a:cs typeface="Calibri"/>
              </a:rPr>
              <a:t>са</a:t>
            </a:r>
            <a:r>
              <a:rPr lang="en-GB" dirty="0">
                <a:solidFill>
                  <a:schemeClr val="accent5"/>
                </a:solidFill>
                <a:cs typeface="Calibri"/>
              </a:rPr>
              <a:t> </a:t>
            </a:r>
            <a:r>
              <a:rPr lang="en-GB" dirty="0" err="1">
                <a:solidFill>
                  <a:schemeClr val="accent5"/>
                </a:solidFill>
                <a:cs typeface="Calibri"/>
              </a:rPr>
              <a:t>тушевима</a:t>
            </a:r>
            <a:endParaRPr lang="en-GB" dirty="0">
              <a:solidFill>
                <a:schemeClr val="accent5"/>
              </a:solidFill>
              <a:cs typeface="Calibri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66CE537B-CA73-483F-8D5D-0C69EB7679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20000">
            <a:off x="1000165" y="3293391"/>
            <a:ext cx="2218813" cy="29174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6" descr="A picture containing floor, indoor, building, room&#10;&#10;Description automatically generated">
            <a:extLst>
              <a:ext uri="{FF2B5EF4-FFF2-40B4-BE49-F238E27FC236}">
                <a16:creationId xmlns:a16="http://schemas.microsoft.com/office/drawing/2014/main" xmlns="" id="{89632BC2-01C5-440B-9B8C-8F57008FD9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51" t="-11" r="2201" b="-128"/>
          <a:stretch/>
        </p:blipFill>
        <p:spPr>
          <a:xfrm rot="21420000">
            <a:off x="8620008" y="147498"/>
            <a:ext cx="2286191" cy="31438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9213AE44-6841-4F32-BB8F-F7F8688F1B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420000">
            <a:off x="4188311" y="374110"/>
            <a:ext cx="1984273" cy="269112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8" descr="A picture containing floor, indoor, building, wall&#10;&#10;Description automatically generated">
            <a:extLst>
              <a:ext uri="{FF2B5EF4-FFF2-40B4-BE49-F238E27FC236}">
                <a16:creationId xmlns:a16="http://schemas.microsoft.com/office/drawing/2014/main" xmlns="" id="{5B0DA539-3B0C-4F8C-A2CE-207213FE73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420000">
            <a:off x="6263865" y="242744"/>
            <a:ext cx="2201913" cy="28141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E7FC4C00-0941-42D8-8EDC-5F7EE5317964}"/>
              </a:ext>
            </a:extLst>
          </p:cNvPr>
          <p:cNvCxnSpPr/>
          <p:nvPr/>
        </p:nvCxnSpPr>
        <p:spPr>
          <a:xfrm flipH="1" flipV="1">
            <a:off x="7582910" y="3192753"/>
            <a:ext cx="25111" cy="1091621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1528F33F-C8CD-4BB3-9ED0-01C70D3E7BF9}"/>
              </a:ext>
            </a:extLst>
          </p:cNvPr>
          <p:cNvCxnSpPr/>
          <p:nvPr/>
        </p:nvCxnSpPr>
        <p:spPr>
          <a:xfrm flipV="1">
            <a:off x="9126695" y="3358468"/>
            <a:ext cx="385404" cy="913784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E3B1D44A-6C14-4199-9E35-E7D2B62A2A3A}"/>
              </a:ext>
            </a:extLst>
          </p:cNvPr>
          <p:cNvCxnSpPr/>
          <p:nvPr/>
        </p:nvCxnSpPr>
        <p:spPr>
          <a:xfrm flipH="1" flipV="1">
            <a:off x="6000029" y="3133870"/>
            <a:ext cx="787110" cy="1533235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 descr="Volleyball outline">
            <a:extLst>
              <a:ext uri="{FF2B5EF4-FFF2-40B4-BE49-F238E27FC236}">
                <a16:creationId xmlns:a16="http://schemas.microsoft.com/office/drawing/2014/main" xmlns="" id="{47B02F0B-E623-4BE4-8CCF-C49FE0B6BA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778696" y="4819259"/>
            <a:ext cx="824271" cy="824271"/>
          </a:xfrm>
          <a:prstGeom prst="rect">
            <a:avLst/>
          </a:prstGeom>
        </p:spPr>
      </p:pic>
      <p:pic>
        <p:nvPicPr>
          <p:cNvPr id="16" name="Graphic 7" descr="Soccer ball with solid fill">
            <a:extLst>
              <a:ext uri="{FF2B5EF4-FFF2-40B4-BE49-F238E27FC236}">
                <a16:creationId xmlns:a16="http://schemas.microsoft.com/office/drawing/2014/main" xmlns="" id="{AB327C7B-98C1-48F5-BA37-D80E15545B1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0164432" y="4167455"/>
            <a:ext cx="914400" cy="914400"/>
          </a:xfrm>
          <a:prstGeom prst="rect">
            <a:avLst/>
          </a:prstGeom>
        </p:spPr>
      </p:pic>
      <p:pic>
        <p:nvPicPr>
          <p:cNvPr id="11" name="Graphic 4" descr="Basketball with solid fill">
            <a:extLst>
              <a:ext uri="{FF2B5EF4-FFF2-40B4-BE49-F238E27FC236}">
                <a16:creationId xmlns:a16="http://schemas.microsoft.com/office/drawing/2014/main" xmlns="" id="{2B5529D1-924E-4019-AA1C-C1B85C95B7E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901044" y="1126786"/>
            <a:ext cx="914400" cy="914400"/>
          </a:xfrm>
        </p:spPr>
      </p:pic>
    </p:spTree>
    <p:extLst>
      <p:ext uri="{BB962C8B-B14F-4D97-AF65-F5344CB8AC3E}">
        <p14:creationId xmlns:p14="http://schemas.microsoft.com/office/powerpoint/2010/main" val="3989341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DB71207541AB14286D14DB56D573E00" ma:contentTypeVersion="6" ma:contentTypeDescription="Create a new document." ma:contentTypeScope="" ma:versionID="e1d5e3f1d345cb930de8a64929c6fb74">
  <xsd:schema xmlns:xsd="http://www.w3.org/2001/XMLSchema" xmlns:xs="http://www.w3.org/2001/XMLSchema" xmlns:p="http://schemas.microsoft.com/office/2006/metadata/properties" xmlns:ns2="35c8764c-f15c-429a-9009-0250f0fe24f0" targetNamespace="http://schemas.microsoft.com/office/2006/metadata/properties" ma:root="true" ma:fieldsID="dccc317ea9a88c30cc6b353ac5f71204" ns2:_="">
    <xsd:import namespace="35c8764c-f15c-429a-9009-0250f0fe24f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c8764c-f15c-429a-9009-0250f0fe24f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E9E0F4A-F141-4BCC-8BA0-C07F70700D5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11CED59-BCA7-448C-A829-718F9887443B}">
  <ds:schemaRefs>
    <ds:schemaRef ds:uri="http://schemas.microsoft.com/office/2006/metadata/properties"/>
    <ds:schemaRef ds:uri="http://www.w3.org/2000/xmlns/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2A75D1E8-31E7-4C6A-86F3-3BCE0579771E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35c8764c-f15c-429a-9009-0250f0fe24f0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117</TotalTime>
  <Words>378</Words>
  <Application>Microsoft Office PowerPoint</Application>
  <PresentationFormat>Custom</PresentationFormat>
  <Paragraphs>75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     OШ "1300 каплара"                                        Београд</vt:lpstr>
      <vt:lpstr>Основна школа "1300 каплара"</vt:lpstr>
      <vt:lpstr>PowerPoint Presentation</vt:lpstr>
      <vt:lpstr>PowerPoint Presentation</vt:lpstr>
      <vt:lpstr>Распоред рада и часова</vt:lpstr>
      <vt:lpstr>PowerPoint Presentation</vt:lpstr>
      <vt:lpstr>                        Школски капацитети  </vt:lpstr>
      <vt:lpstr>PowerPoint Presentation</vt:lpstr>
      <vt:lpstr>PowerPoint Presentation</vt:lpstr>
      <vt:lpstr>Екстеријер</vt:lpstr>
      <vt:lpstr> Обогаћени једносменски рад  </vt:lpstr>
      <vt:lpstr>             Прославе и догађаји</vt:lpstr>
      <vt:lpstr>Прослава Светог Саве 2021. године</vt:lpstr>
      <vt:lpstr>PowerPoint Presentation</vt:lpstr>
      <vt:lpstr>Наше будуће прваке, који долазе на тестирање у школу, чекају лепе честитке које су за њих направили њихови старији другари.</vt:lpstr>
      <vt:lpstr>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Milos</dc:creator>
  <cp:lastModifiedBy>Milos</cp:lastModifiedBy>
  <cp:revision>8</cp:revision>
  <dcterms:created xsi:type="dcterms:W3CDTF">2021-03-11T15:59:56Z</dcterms:created>
  <dcterms:modified xsi:type="dcterms:W3CDTF">2021-04-19T16:40:37Z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0x0101007DB71207541AB14286D14DB56D573E00</vt:lpwstr>
  </property>
</Properties>
</file>